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</p:sldIdLst>
  <p:sldSz cy="5143500" cx="9144000"/>
  <p:notesSz cx="6858000" cy="9144000"/>
  <p:embeddedFontLst>
    <p:embeddedFont>
      <p:font typeface="Raleway"/>
      <p:regular r:id="rId60"/>
      <p:bold r:id="rId61"/>
      <p:italic r:id="rId62"/>
      <p:boldItalic r:id="rId63"/>
    </p:embeddedFont>
    <p:embeddedFont>
      <p:font typeface="Lato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uhammad Gudaro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6992E6C-C362-4477-B06F-A863E9578F63}">
  <a:tblStyle styleId="{06992E6C-C362-4477-B06F-A863E9578F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CA05FC6-FB52-40F7-820C-6CB87BB99D6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DB62044-AB18-4AFA-9224-02DACDC85FBA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aleway-italic.fntdata"/><Relationship Id="rId61" Type="http://schemas.openxmlformats.org/officeDocument/2006/relationships/font" Target="fonts/Raleway-bold.fntdata"/><Relationship Id="rId20" Type="http://schemas.openxmlformats.org/officeDocument/2006/relationships/slide" Target="slides/slide14.xml"/><Relationship Id="rId64" Type="http://schemas.openxmlformats.org/officeDocument/2006/relationships/font" Target="fonts/Lato-regular.fntdata"/><Relationship Id="rId63" Type="http://schemas.openxmlformats.org/officeDocument/2006/relationships/font" Target="fonts/Raleway-boldItalic.fntdata"/><Relationship Id="rId22" Type="http://schemas.openxmlformats.org/officeDocument/2006/relationships/slide" Target="slides/slide16.xml"/><Relationship Id="rId66" Type="http://schemas.openxmlformats.org/officeDocument/2006/relationships/font" Target="fonts/Lato-italic.fntdata"/><Relationship Id="rId21" Type="http://schemas.openxmlformats.org/officeDocument/2006/relationships/slide" Target="slides/slide15.xml"/><Relationship Id="rId65" Type="http://schemas.openxmlformats.org/officeDocument/2006/relationships/font" Target="fonts/Lato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7" Type="http://schemas.openxmlformats.org/officeDocument/2006/relationships/font" Target="fonts/Lato-boldItalic.fntdata"/><Relationship Id="rId60" Type="http://schemas.openxmlformats.org/officeDocument/2006/relationships/font" Target="fonts/Raleway-regular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11-24T22:59:57.643">
    <p:pos x="6000" y="0"/>
    <p:text>talk again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52c47910f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52c47910f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84cfcad6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84cfcad6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52be0c440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52be0c440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52be0c440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52be0c440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2c47910f9_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52c47910f9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52be0c440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52be0c440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52be0c440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52be0c440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52be0c440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52be0c440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52be0c440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52be0c440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2be0c440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52be0c440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2c47910f9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52c47910f9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52be0c440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52be0c440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8a3975e07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38a3975e07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52a9c70b1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52a9c70b1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52a9c70b19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52a9c70b19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52a9c70b19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52a9c70b19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52a9c70b19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52a9c70b19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52a9c70b19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52a9c70b1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52a9c70b19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52a9c70b19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2a9c70b19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52a9c70b19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8a3975e0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38a3975e0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8808954a7_0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8808954a7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38a3975e0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38a3975e0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52a9c70b19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52a9c70b19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52a9c70b19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52a9c70b19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52a9c70b19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52a9c70b19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52a9c70b19_1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52a9c70b19_1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38a3975e07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38a3975e07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38a3975e07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38a3975e07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38a3975e07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38a3975e07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38a3975e07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38a3975e07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38a3975e07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38a3975e07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8808954a7_0_8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8808954a7_0_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4b0ebe168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4b0ebe168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52c47910f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52c47910f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38a3975e07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38a3975e07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52c47910f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52c47910f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64b10880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64b10880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98d43d5ad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98d43d5ad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98d43d5ad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98d43d5ad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98d43d5ad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98d43d5ad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98d43d5ade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98d43d5ade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98d43d5ade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98d43d5ade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500e8f119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500e8f119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98d43d5ade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98d43d5ad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a28c7aeb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a28c7aeb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38a3975e07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38a3975e07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4b05009f9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4b05009f9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8808954a7_0_8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8808954a7_0_8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8808954a7_0_8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38808954a7_0_8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89698d834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389698d834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8808954a7_0_8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38808954a7_0_8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Relationship Id="rId7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1.jpg"/><Relationship Id="rId5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Relationship Id="rId4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0.jpg"/><Relationship Id="rId5" Type="http://schemas.openxmlformats.org/officeDocument/2006/relationships/image" Target="../media/image12.jpg"/><Relationship Id="rId6" Type="http://schemas.openxmlformats.org/officeDocument/2006/relationships/image" Target="../media/image28.jpg"/><Relationship Id="rId7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Relationship Id="rId6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8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5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Relationship Id="rId4" Type="http://schemas.openxmlformats.org/officeDocument/2006/relationships/image" Target="../media/image8.png"/><Relationship Id="rId5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51.png"/><Relationship Id="rId5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Relationship Id="rId4" Type="http://schemas.openxmlformats.org/officeDocument/2006/relationships/image" Target="../media/image39.png"/><Relationship Id="rId5" Type="http://schemas.openxmlformats.org/officeDocument/2006/relationships/image" Target="../media/image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8.png"/><Relationship Id="rId4" Type="http://schemas.openxmlformats.org/officeDocument/2006/relationships/image" Target="../media/image43.png"/><Relationship Id="rId5" Type="http://schemas.openxmlformats.org/officeDocument/2006/relationships/image" Target="../media/image36.png"/><Relationship Id="rId6" Type="http://schemas.openxmlformats.org/officeDocument/2006/relationships/image" Target="../media/image42.png"/><Relationship Id="rId7" Type="http://schemas.openxmlformats.org/officeDocument/2006/relationships/image" Target="../media/image47.png"/><Relationship Id="rId8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Relationship Id="rId4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Relationship Id="rId5" Type="http://schemas.openxmlformats.org/officeDocument/2006/relationships/image" Target="../media/image2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Relationship Id="rId4" Type="http://schemas.openxmlformats.org/officeDocument/2006/relationships/image" Target="../media/image57.png"/><Relationship Id="rId5" Type="http://schemas.openxmlformats.org/officeDocument/2006/relationships/image" Target="../media/image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png"/><Relationship Id="rId4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png"/><Relationship Id="rId4" Type="http://schemas.openxmlformats.org/officeDocument/2006/relationships/image" Target="../media/image1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4.png"/><Relationship Id="rId4" Type="http://schemas.openxmlformats.org/officeDocument/2006/relationships/image" Target="../media/image1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jpg"/><Relationship Id="rId4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jpg"/><Relationship Id="rId4" Type="http://schemas.openxmlformats.org/officeDocument/2006/relationships/image" Target="../media/image5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8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Relationship Id="rId4" Type="http://schemas.openxmlformats.org/officeDocument/2006/relationships/image" Target="../media/image55.png"/><Relationship Id="rId5" Type="http://schemas.openxmlformats.org/officeDocument/2006/relationships/image" Target="../media/image1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9.png"/><Relationship Id="rId4" Type="http://schemas.openxmlformats.org/officeDocument/2006/relationships/image" Target="../media/image1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8.png"/><Relationship Id="rId4" Type="http://schemas.openxmlformats.org/officeDocument/2006/relationships/image" Target="../media/image1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9.jpg"/><Relationship Id="rId4" Type="http://schemas.openxmlformats.org/officeDocument/2006/relationships/image" Target="../media/image54.jpg"/><Relationship Id="rId5" Type="http://schemas.openxmlformats.org/officeDocument/2006/relationships/image" Target="../media/image6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7.png"/><Relationship Id="rId4" Type="http://schemas.openxmlformats.org/officeDocument/2006/relationships/image" Target="../media/image6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comments" Target="../comments/comment1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682600" y="2186738"/>
            <a:ext cx="40347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Soft Vine Robot</a:t>
            </a:r>
            <a:endParaRPr sz="3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Group D</a:t>
            </a:r>
            <a:endParaRPr sz="3900"/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212" y="1934424"/>
            <a:ext cx="2747173" cy="18492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/>
        </p:nvSpPr>
        <p:spPr>
          <a:xfrm>
            <a:off x="424450" y="3103750"/>
            <a:ext cx="455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 b="0" l="19133" r="19126" t="10960"/>
          <a:stretch/>
        </p:blipFill>
        <p:spPr>
          <a:xfrm>
            <a:off x="83093" y="637475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>
            <p:ph type="title"/>
          </p:nvPr>
        </p:nvSpPr>
        <p:spPr>
          <a:xfrm>
            <a:off x="567000" y="6457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Block </a:t>
            </a:r>
            <a:r>
              <a:rPr lang="en"/>
              <a:t>Diagram</a:t>
            </a:r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0" y="645725"/>
            <a:ext cx="483900" cy="53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5175" y="1206325"/>
            <a:ext cx="5909485" cy="3657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/>
          <p:nvPr/>
        </p:nvSpPr>
        <p:spPr>
          <a:xfrm>
            <a:off x="6383450" y="2066575"/>
            <a:ext cx="673500" cy="3138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7" name="Google Shape;167;p22"/>
          <p:cNvCxnSpPr/>
          <p:nvPr/>
        </p:nvCxnSpPr>
        <p:spPr>
          <a:xfrm rot="10800000">
            <a:off x="6023750" y="2219575"/>
            <a:ext cx="359700" cy="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" name="Google Shape;168;p22"/>
          <p:cNvSpPr txBox="1"/>
          <p:nvPr/>
        </p:nvSpPr>
        <p:spPr>
          <a:xfrm>
            <a:off x="6299150" y="2005975"/>
            <a:ext cx="84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Keyboard Input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>
            <p:ph type="title"/>
          </p:nvPr>
        </p:nvSpPr>
        <p:spPr>
          <a:xfrm>
            <a:off x="85600" y="12685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- Overview</a:t>
            </a:r>
            <a:endParaRPr/>
          </a:p>
        </p:txBody>
      </p:sp>
      <p:sp>
        <p:nvSpPr>
          <p:cNvPr id="174" name="Google Shape;174;p23"/>
          <p:cNvSpPr txBox="1"/>
          <p:nvPr>
            <p:ph idx="1" type="body"/>
          </p:nvPr>
        </p:nvSpPr>
        <p:spPr>
          <a:xfrm>
            <a:off x="178625" y="1803775"/>
            <a:ext cx="7688700" cy="31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Robot Body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Lengthens </a:t>
            </a:r>
            <a:r>
              <a:rPr lang="en" sz="1300"/>
              <a:t>through</a:t>
            </a:r>
            <a:r>
              <a:rPr lang="en" sz="1300"/>
              <a:t> eversion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Artificial Muscles (sPAMs)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Steer robot using </a:t>
            </a:r>
            <a:r>
              <a:rPr lang="en" sz="1300"/>
              <a:t>series</a:t>
            </a:r>
            <a:r>
              <a:rPr lang="en" sz="1300"/>
              <a:t> pouches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Robot Base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Houses robot and controls lengthening speed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Internal Roller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Allows robot to retract 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Tip-Mounted Cap 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Houses sensors and effectors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Pneumatics Controls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Regulate the contraction &amp; expansion of robot</a:t>
            </a:r>
            <a:endParaRPr sz="1300"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3575" y="2224800"/>
            <a:ext cx="4660425" cy="17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645725"/>
            <a:ext cx="483900" cy="53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- Body</a:t>
            </a:r>
            <a:endParaRPr/>
          </a:p>
        </p:txBody>
      </p:sp>
      <p:sp>
        <p:nvSpPr>
          <p:cNvPr id="182" name="Google Shape;182;p24"/>
          <p:cNvSpPr txBox="1"/>
          <p:nvPr>
            <p:ph idx="1" type="body"/>
          </p:nvPr>
        </p:nvSpPr>
        <p:spPr>
          <a:xfrm>
            <a:off x="729450" y="2078875"/>
            <a:ext cx="5136600" cy="26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LDPE Poly Tubing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Flexible but not stretchable material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3.18” in diameter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Bursting pressure: 3.2 PSI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Robot body will unspool from the base and evert at the tip using the </a:t>
            </a:r>
            <a:r>
              <a:rPr lang="en"/>
              <a:t>encouragement</a:t>
            </a:r>
            <a:r>
              <a:rPr lang="en"/>
              <a:t> of air pressure 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Minimum growth pressure: 0.9 PSI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Max speed: 2 in/s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Base spool motor and solenoid valve must be in sync for the robot to evert smoothly</a:t>
            </a:r>
            <a:endParaRPr/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6700" y="2379775"/>
            <a:ext cx="2401450" cy="13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645725"/>
            <a:ext cx="483900" cy="53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- Body</a:t>
            </a:r>
            <a:endParaRPr/>
          </a:p>
        </p:txBody>
      </p:sp>
      <p:sp>
        <p:nvSpPr>
          <p:cNvPr id="190" name="Google Shape;190;p25"/>
          <p:cNvSpPr txBox="1"/>
          <p:nvPr>
            <p:ph idx="1" type="body"/>
          </p:nvPr>
        </p:nvSpPr>
        <p:spPr>
          <a:xfrm>
            <a:off x="729450" y="1853850"/>
            <a:ext cx="4911900" cy="26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There are two different materials that are flexible but not stretchable and easily formable into a vine robot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LDPE plastic is cheaper than Nylon fabrics and has the benefit of already being formed into a tube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LDPE is also thinner and lighter which decreases the pressure needed </a:t>
            </a:r>
            <a:r>
              <a:rPr lang="en"/>
              <a:t>to lengthen and steer the robot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benefit of the more durable nylon fabric is not directly applicable to our goals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 wanted the thinnest possible robot for pneumatic purposes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size was chosen by analyzing common sizes of vine robots among research labs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cap was subsequently sized for our robot</a:t>
            </a:r>
            <a:endParaRPr/>
          </a:p>
        </p:txBody>
      </p:sp>
      <p:pic>
        <p:nvPicPr>
          <p:cNvPr id="191" name="Google Shape;1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3788" y="2635075"/>
            <a:ext cx="1519050" cy="160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 rotWithShape="1">
          <a:blip r:embed="rId4">
            <a:alphaModFix/>
          </a:blip>
          <a:srcRect b="2195" l="0" r="2248" t="4381"/>
          <a:stretch/>
        </p:blipFill>
        <p:spPr>
          <a:xfrm>
            <a:off x="6230388" y="863475"/>
            <a:ext cx="2913601" cy="178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1325" y="4152613"/>
            <a:ext cx="3752674" cy="8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4950" y="2654223"/>
            <a:ext cx="1519050" cy="149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100" y="645725"/>
            <a:ext cx="483900" cy="53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- sPAMs</a:t>
            </a:r>
            <a:endParaRPr/>
          </a:p>
        </p:txBody>
      </p:sp>
      <p:sp>
        <p:nvSpPr>
          <p:cNvPr id="201" name="Google Shape;201;p26"/>
          <p:cNvSpPr txBox="1"/>
          <p:nvPr>
            <p:ph idx="1" type="body"/>
          </p:nvPr>
        </p:nvSpPr>
        <p:spPr>
          <a:xfrm>
            <a:off x="729450" y="2006425"/>
            <a:ext cx="4128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</a:t>
            </a:r>
            <a:r>
              <a:rPr lang="en"/>
              <a:t>eries Pneumatic Artificial Muscles (pouch motors)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O-rings spaced 1.5” apart will create series pouch motors (1.59” diameter)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Three of these sPAMs will be attaches, </a:t>
            </a:r>
            <a:r>
              <a:rPr lang="en"/>
              <a:t>equidistant</a:t>
            </a:r>
            <a:r>
              <a:rPr lang="en"/>
              <a:t> from </a:t>
            </a:r>
            <a:r>
              <a:rPr lang="en"/>
              <a:t>each other</a:t>
            </a:r>
            <a:r>
              <a:rPr lang="en"/>
              <a:t> around the body of the robot</a:t>
            </a:r>
            <a:endParaRPr/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075" y="3732445"/>
            <a:ext cx="3855826" cy="13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>
            <p:ph idx="1" type="body"/>
          </p:nvPr>
        </p:nvSpPr>
        <p:spPr>
          <a:xfrm>
            <a:off x="4988050" y="2006425"/>
            <a:ext cx="38559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sPAMs contract when pressurized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Using this mechanic we can steer the robot by pressurizing the sPAMs of the desired direction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Pressure within the sPAMs will be regulated by quickly switching the solenoid valves on and off</a:t>
            </a:r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645725"/>
            <a:ext cx="483900" cy="53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- Base</a:t>
            </a:r>
            <a:endParaRPr/>
          </a:p>
        </p:txBody>
      </p:sp>
      <p:sp>
        <p:nvSpPr>
          <p:cNvPr id="210" name="Google Shape;210;p27"/>
          <p:cNvSpPr txBox="1"/>
          <p:nvPr>
            <p:ph idx="1" type="body"/>
          </p:nvPr>
        </p:nvSpPr>
        <p:spPr>
          <a:xfrm>
            <a:off x="729450" y="2078875"/>
            <a:ext cx="5580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base will be a pressurized chamber with a motor controlled spool inside of it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appropriate pressure will be fed into the chamber via an external air supply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 the pressure increases the motor will allow the spool to unroll, and the robot will evert and lengthen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base will use Quik caps to maintain an airtight seal </a:t>
            </a:r>
            <a:endParaRPr/>
          </a:p>
        </p:txBody>
      </p:sp>
      <p:pic>
        <p:nvPicPr>
          <p:cNvPr id="211" name="Google Shape;2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1538" y="931025"/>
            <a:ext cx="12192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 rotWithShape="1">
          <a:blip r:embed="rId4">
            <a:alphaModFix/>
          </a:blip>
          <a:srcRect b="7510" l="11480" r="0" t="0"/>
          <a:stretch/>
        </p:blipFill>
        <p:spPr>
          <a:xfrm>
            <a:off x="6112150" y="3087379"/>
            <a:ext cx="2405048" cy="185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00" y="645725"/>
            <a:ext cx="483900" cy="53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- Cap</a:t>
            </a:r>
            <a:endParaRPr/>
          </a:p>
        </p:txBody>
      </p:sp>
      <p:sp>
        <p:nvSpPr>
          <p:cNvPr id="219" name="Google Shape;219;p28"/>
          <p:cNvSpPr txBox="1"/>
          <p:nvPr>
            <p:ph idx="1" type="body"/>
          </p:nvPr>
        </p:nvSpPr>
        <p:spPr>
          <a:xfrm>
            <a:off x="729450" y="2078875"/>
            <a:ext cx="5291100" cy="26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Made mostly of 3D printed materials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cap provides a solid surface to place our sensors and tip mounted hardware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design integrates the camera mount and retraction device into a single assembly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</a:t>
            </a:r>
            <a:r>
              <a:rPr lang="en"/>
              <a:t> green rollers guide the robot body back towards the retraction device which has a high friction </a:t>
            </a:r>
            <a:r>
              <a:rPr lang="en"/>
              <a:t>coefficient</a:t>
            </a:r>
            <a:r>
              <a:rPr lang="en"/>
              <a:t> to grip onto the robot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magnet array allow the entire assembly to hold onto the soft robot body</a:t>
            </a:r>
            <a:endParaRPr/>
          </a:p>
        </p:txBody>
      </p:sp>
      <p:pic>
        <p:nvPicPr>
          <p:cNvPr id="220" name="Google Shape;220;p28"/>
          <p:cNvPicPr preferRelativeResize="0"/>
          <p:nvPr/>
        </p:nvPicPr>
        <p:blipFill rotWithShape="1">
          <a:blip r:embed="rId3">
            <a:alphaModFix/>
          </a:blip>
          <a:srcRect b="0" l="0" r="0" t="9371"/>
          <a:stretch/>
        </p:blipFill>
        <p:spPr>
          <a:xfrm>
            <a:off x="6185625" y="774300"/>
            <a:ext cx="2460049" cy="256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 rotWithShape="1">
          <a:blip r:embed="rId4">
            <a:alphaModFix/>
          </a:blip>
          <a:srcRect b="0" l="0" r="0" t="68800"/>
          <a:stretch/>
        </p:blipFill>
        <p:spPr>
          <a:xfrm>
            <a:off x="6357063" y="3378417"/>
            <a:ext cx="2117175" cy="11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00" y="645725"/>
            <a:ext cx="483900" cy="53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- Retraction</a:t>
            </a:r>
            <a:endParaRPr/>
          </a:p>
        </p:txBody>
      </p:sp>
      <p:sp>
        <p:nvSpPr>
          <p:cNvPr id="228" name="Google Shape;228;p29"/>
          <p:cNvSpPr txBox="1"/>
          <p:nvPr>
            <p:ph idx="1" type="body"/>
          </p:nvPr>
        </p:nvSpPr>
        <p:spPr>
          <a:xfrm>
            <a:off x="729450" y="2078875"/>
            <a:ext cx="5222400" cy="26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When pulling the robot back from the base it has the possibility of buckling due to the curves the robot is subjected to while lengthening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retraction device incorporated at the tip overcomes the </a:t>
            </a:r>
            <a:r>
              <a:rPr lang="en"/>
              <a:t>buckling</a:t>
            </a:r>
            <a:r>
              <a:rPr lang="en"/>
              <a:t> issue by retracting from the same angle that the robot is facing at all times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Two motors will drive two high friction rollers to </a:t>
            </a:r>
            <a:r>
              <a:rPr lang="en"/>
              <a:t>usher</a:t>
            </a:r>
            <a:r>
              <a:rPr lang="en"/>
              <a:t> the robot back into itself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Simultaneously</a:t>
            </a:r>
            <a:r>
              <a:rPr lang="en"/>
              <a:t>, the base spool will roll up the robot body</a:t>
            </a:r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3">
            <a:alphaModFix/>
          </a:blip>
          <a:srcRect b="67195" l="0" r="0" t="0"/>
          <a:stretch/>
        </p:blipFill>
        <p:spPr>
          <a:xfrm>
            <a:off x="6609125" y="1672133"/>
            <a:ext cx="2117175" cy="119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29"/>
          <p:cNvGrpSpPr/>
          <p:nvPr/>
        </p:nvGrpSpPr>
        <p:grpSpPr>
          <a:xfrm>
            <a:off x="6569625" y="3056812"/>
            <a:ext cx="2117175" cy="1327351"/>
            <a:chOff x="6411600" y="2171912"/>
            <a:chExt cx="2117175" cy="1327351"/>
          </a:xfrm>
        </p:grpSpPr>
        <p:pic>
          <p:nvPicPr>
            <p:cNvPr id="231" name="Google Shape;231;p29"/>
            <p:cNvPicPr preferRelativeResize="0"/>
            <p:nvPr/>
          </p:nvPicPr>
          <p:blipFill rotWithShape="1">
            <a:blip r:embed="rId3">
              <a:alphaModFix/>
            </a:blip>
            <a:srcRect b="31073" l="0" r="0" t="32588"/>
            <a:stretch/>
          </p:blipFill>
          <p:spPr>
            <a:xfrm>
              <a:off x="6411600" y="2171912"/>
              <a:ext cx="2117175" cy="1327351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32" name="Google Shape;232;p29"/>
            <p:cNvSpPr/>
            <p:nvPr/>
          </p:nvSpPr>
          <p:spPr>
            <a:xfrm>
              <a:off x="7189850" y="3184050"/>
              <a:ext cx="300300" cy="244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645725"/>
            <a:ext cx="483900" cy="53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- </a:t>
            </a:r>
            <a:r>
              <a:rPr lang="en"/>
              <a:t>Pneumatic Design</a:t>
            </a:r>
            <a:endParaRPr/>
          </a:p>
        </p:txBody>
      </p:sp>
      <p:sp>
        <p:nvSpPr>
          <p:cNvPr id="239" name="Google Shape;239;p30"/>
          <p:cNvSpPr txBox="1"/>
          <p:nvPr>
            <p:ph idx="1" type="body"/>
          </p:nvPr>
        </p:nvSpPr>
        <p:spPr>
          <a:xfrm>
            <a:off x="729450" y="2078875"/>
            <a:ext cx="4714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pressure regulator will ensure that we never </a:t>
            </a:r>
            <a:r>
              <a:rPr lang="en"/>
              <a:t>surpass</a:t>
            </a:r>
            <a:r>
              <a:rPr lang="en"/>
              <a:t> 4 PSI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 will need around 2.5 PSI to reach our desired speed of 2in/s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Check valves will assure that air doesn’t flow backwards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relays will open and close the solenoid valves to allow for </a:t>
            </a:r>
            <a:r>
              <a:rPr lang="en"/>
              <a:t>granular</a:t>
            </a:r>
            <a:r>
              <a:rPr lang="en"/>
              <a:t> control of the pressure within each tube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Pressure transducers will allow us to </a:t>
            </a:r>
            <a:r>
              <a:rPr lang="en"/>
              <a:t>receive</a:t>
            </a:r>
            <a:r>
              <a:rPr lang="en"/>
              <a:t> feedback on the current pressure of each tube</a:t>
            </a:r>
            <a:endParaRPr/>
          </a:p>
        </p:txBody>
      </p:sp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0" y="645725"/>
            <a:ext cx="483900" cy="53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 rotWithShape="1">
          <a:blip r:embed="rId4">
            <a:alphaModFix/>
          </a:blip>
          <a:srcRect b="0" l="0" r="55339" t="50453"/>
          <a:stretch/>
        </p:blipFill>
        <p:spPr>
          <a:xfrm>
            <a:off x="5563725" y="2177913"/>
            <a:ext cx="3004124" cy="20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/>
          <p:cNvSpPr/>
          <p:nvPr/>
        </p:nvSpPr>
        <p:spPr>
          <a:xfrm>
            <a:off x="6470400" y="2128650"/>
            <a:ext cx="2339700" cy="124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0"/>
          <p:cNvSpPr/>
          <p:nvPr/>
        </p:nvSpPr>
        <p:spPr>
          <a:xfrm>
            <a:off x="8199350" y="3073325"/>
            <a:ext cx="825300" cy="124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>
            <p:ph type="title"/>
          </p:nvPr>
        </p:nvSpPr>
        <p:spPr>
          <a:xfrm>
            <a:off x="163050" y="5915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- Pneumatic harness</a:t>
            </a:r>
            <a:endParaRPr/>
          </a:p>
        </p:txBody>
      </p:sp>
      <p:sp>
        <p:nvSpPr>
          <p:cNvPr id="249" name="Google Shape;249;p31"/>
          <p:cNvSpPr txBox="1"/>
          <p:nvPr>
            <p:ph idx="1" type="body"/>
          </p:nvPr>
        </p:nvSpPr>
        <p:spPr>
          <a:xfrm>
            <a:off x="101825" y="2055900"/>
            <a:ext cx="4714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Four ball valves are used to inflate the main body and 3 tubes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We incorporated four additional ball valves in our pneumatic harness to exhaust air out of the robot body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This mechanism will control the </a:t>
            </a:r>
            <a:r>
              <a:rPr lang="en"/>
              <a:t>airflow</a:t>
            </a:r>
            <a:r>
              <a:rPr lang="en"/>
              <a:t> and pressure as we grow and retract the soft robot.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Clr>
                <a:srgbClr val="5E696C"/>
              </a:buClr>
              <a:buSzPct val="100000"/>
              <a:buChar char="●"/>
            </a:pPr>
            <a:r>
              <a:rPr lang="en">
                <a:solidFill>
                  <a:srgbClr val="5E696C"/>
                </a:solidFill>
              </a:rPr>
              <a:t>Harness will pump air into main body tube and 3 steering tubes</a:t>
            </a:r>
            <a:endParaRPr>
              <a:solidFill>
                <a:srgbClr val="5E696C"/>
              </a:solidFill>
            </a:endParaRPr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Clr>
                <a:srgbClr val="5E696C"/>
              </a:buClr>
              <a:buSzPct val="100000"/>
              <a:buChar char="●"/>
            </a:pPr>
            <a:r>
              <a:rPr lang="en">
                <a:solidFill>
                  <a:srgbClr val="5E696C"/>
                </a:solidFill>
              </a:rPr>
              <a:t>Pressure sensor value will be read back to software via USB serial from PCB </a:t>
            </a:r>
            <a:endParaRPr>
              <a:solidFill>
                <a:srgbClr val="5E696C"/>
              </a:solidFill>
            </a:endParaRPr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Clr>
                <a:srgbClr val="5E696C"/>
              </a:buClr>
              <a:buSzPct val="100000"/>
              <a:buChar char="●"/>
            </a:pPr>
            <a:r>
              <a:rPr lang="en">
                <a:solidFill>
                  <a:srgbClr val="5E696C"/>
                </a:solidFill>
              </a:rPr>
              <a:t>Serial data from pressure sensors will be parsed in Python GUI on PC via PySerial</a:t>
            </a:r>
            <a:endParaRPr>
              <a:solidFill>
                <a:srgbClr val="5E696C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3800" y="1034850"/>
            <a:ext cx="3449704" cy="3975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ctrTitle"/>
          </p:nvPr>
        </p:nvSpPr>
        <p:spPr>
          <a:xfrm>
            <a:off x="727950" y="1118375"/>
            <a:ext cx="76881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Team Members</a:t>
            </a:r>
            <a:endParaRPr sz="3400"/>
          </a:p>
        </p:txBody>
      </p:sp>
      <p:sp>
        <p:nvSpPr>
          <p:cNvPr id="95" name="Google Shape;95;p14"/>
          <p:cNvSpPr txBox="1"/>
          <p:nvPr>
            <p:ph idx="1" type="subTitle"/>
          </p:nvPr>
        </p:nvSpPr>
        <p:spPr>
          <a:xfrm>
            <a:off x="5751275" y="3662125"/>
            <a:ext cx="25308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450"/>
              <a:t>Abdul-Malik Mustapha </a:t>
            </a:r>
            <a:r>
              <a:rPr lang="en" sz="1450"/>
              <a:t>- EE</a:t>
            </a:r>
            <a:endParaRPr sz="1140"/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2063" y="3913150"/>
            <a:ext cx="638633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975" y="1960463"/>
            <a:ext cx="1072250" cy="12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5">
            <a:alphaModFix/>
          </a:blip>
          <a:srcRect b="4388" l="0" r="0" t="0"/>
          <a:stretch/>
        </p:blipFill>
        <p:spPr>
          <a:xfrm>
            <a:off x="4566575" y="1960463"/>
            <a:ext cx="1072250" cy="12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6">
            <a:alphaModFix/>
          </a:blip>
          <a:srcRect b="0" l="19133" r="19126" t="10960"/>
          <a:stretch/>
        </p:blipFill>
        <p:spPr>
          <a:xfrm>
            <a:off x="4566588" y="3554213"/>
            <a:ext cx="1072250" cy="12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7">
            <a:alphaModFix/>
          </a:blip>
          <a:srcRect b="0" l="7058" r="6015" t="0"/>
          <a:stretch/>
        </p:blipFill>
        <p:spPr>
          <a:xfrm>
            <a:off x="727975" y="3554200"/>
            <a:ext cx="107225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841500" y="2021200"/>
            <a:ext cx="1787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Juan Battaglia - EE 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1841500" y="3625825"/>
            <a:ext cx="2277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Muhammad Gudaro </a:t>
            </a: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 EE 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5751275" y="202883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Kevin Abreu-Aguila - CpE</a:t>
            </a:r>
            <a:endParaRPr sz="800"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6">
            <a:alphaModFix/>
          </a:blip>
          <a:srcRect b="0" l="19133" r="19126" t="10960"/>
          <a:stretch/>
        </p:blipFill>
        <p:spPr>
          <a:xfrm>
            <a:off x="83093" y="637475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- Steering </a:t>
            </a:r>
            <a:r>
              <a:rPr lang="en"/>
              <a:t>Mechanics</a:t>
            </a:r>
            <a:endParaRPr/>
          </a:p>
        </p:txBody>
      </p:sp>
      <p:sp>
        <p:nvSpPr>
          <p:cNvPr id="256" name="Google Shape;256;p32"/>
          <p:cNvSpPr txBox="1"/>
          <p:nvPr>
            <p:ph idx="1" type="body"/>
          </p:nvPr>
        </p:nvSpPr>
        <p:spPr>
          <a:xfrm>
            <a:off x="729450" y="2078875"/>
            <a:ext cx="4807500" cy="28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30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3"/>
              <a:buChar char="●"/>
            </a:pPr>
            <a:r>
              <a:rPr lang="en" sz="1302"/>
              <a:t>Given the three steering muscles, turning in any one direction may seem confusing </a:t>
            </a:r>
            <a:endParaRPr sz="1302"/>
          </a:p>
          <a:p>
            <a:pPr indent="-31130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3"/>
              <a:buChar char="●"/>
            </a:pPr>
            <a:r>
              <a:rPr lang="en" sz="1302"/>
              <a:t>I</a:t>
            </a:r>
            <a:r>
              <a:rPr lang="en" sz="1302"/>
              <a:t>magine the tip of the robot as drawing on a 2D plane</a:t>
            </a:r>
            <a:endParaRPr sz="1302"/>
          </a:p>
          <a:p>
            <a:pPr indent="-31130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3"/>
              <a:buChar char="●"/>
            </a:pPr>
            <a:r>
              <a:rPr lang="en" sz="1302"/>
              <a:t>The theta angles </a:t>
            </a:r>
            <a:r>
              <a:rPr lang="en" sz="1302"/>
              <a:t>represent</a:t>
            </a:r>
            <a:r>
              <a:rPr lang="en" sz="1302"/>
              <a:t> the positioning of the muscles on the robot body </a:t>
            </a:r>
            <a:endParaRPr sz="1302"/>
          </a:p>
          <a:p>
            <a:pPr indent="-31130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3"/>
              <a:buChar char="●"/>
            </a:pPr>
            <a:r>
              <a:rPr lang="en" sz="1302"/>
              <a:t>Plugging target coordinates into the x and y will give us a target summation of pressures necessary to reach that coordinate </a:t>
            </a:r>
            <a:endParaRPr sz="1302"/>
          </a:p>
          <a:p>
            <a:pPr indent="-31130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3"/>
              <a:buChar char="●"/>
            </a:pPr>
            <a:r>
              <a:rPr lang="en" sz="1302"/>
              <a:t>Next we assume that one of the muscles has a pressure of zero and solve for the other two pressures</a:t>
            </a:r>
            <a:endParaRPr sz="1302"/>
          </a:p>
          <a:p>
            <a:pPr indent="-31130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3"/>
              <a:buChar char="●"/>
            </a:pPr>
            <a:r>
              <a:rPr lang="en" sz="1302"/>
              <a:t>The c constant will allow us to account for different tube sizes </a:t>
            </a:r>
            <a:endParaRPr sz="1302"/>
          </a:p>
        </p:txBody>
      </p:sp>
      <p:pic>
        <p:nvPicPr>
          <p:cNvPr id="257" name="Google Shape;2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4000" y="1992207"/>
            <a:ext cx="2275399" cy="223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645725"/>
            <a:ext cx="483900" cy="53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/>
          <p:nvPr>
            <p:ph type="title"/>
          </p:nvPr>
        </p:nvSpPr>
        <p:spPr>
          <a:xfrm>
            <a:off x="574750" y="568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Design Overview</a:t>
            </a:r>
            <a:endParaRPr/>
          </a:p>
        </p:txBody>
      </p:sp>
      <p:pic>
        <p:nvPicPr>
          <p:cNvPr id="264" name="Google Shape;264;p33"/>
          <p:cNvPicPr preferRelativeResize="0"/>
          <p:nvPr/>
        </p:nvPicPr>
        <p:blipFill rotWithShape="1">
          <a:blip r:embed="rId3">
            <a:alphaModFix/>
          </a:blip>
          <a:srcRect b="0" l="7058" r="6015" t="0"/>
          <a:stretch/>
        </p:blipFill>
        <p:spPr>
          <a:xfrm>
            <a:off x="83100" y="637474"/>
            <a:ext cx="483900" cy="55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 rotWithShape="1">
          <a:blip r:embed="rId4">
            <a:alphaModFix/>
          </a:blip>
          <a:srcRect b="0" l="0" r="11676" t="0"/>
          <a:stretch/>
        </p:blipFill>
        <p:spPr>
          <a:xfrm>
            <a:off x="2419600" y="1103600"/>
            <a:ext cx="5005601" cy="37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3"/>
          <p:cNvSpPr/>
          <p:nvPr/>
        </p:nvSpPr>
        <p:spPr>
          <a:xfrm>
            <a:off x="2564100" y="3750475"/>
            <a:ext cx="979800" cy="21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3"/>
          <p:cNvSpPr txBox="1"/>
          <p:nvPr/>
        </p:nvSpPr>
        <p:spPr>
          <a:xfrm>
            <a:off x="2472250" y="3672175"/>
            <a:ext cx="1492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4x PRESSURE SENSORS</a:t>
            </a:r>
            <a:endParaRPr sz="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/>
          <p:nvPr>
            <p:ph type="title"/>
          </p:nvPr>
        </p:nvSpPr>
        <p:spPr>
          <a:xfrm>
            <a:off x="574750" y="568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Microcontroller</a:t>
            </a:r>
            <a:endParaRPr/>
          </a:p>
        </p:txBody>
      </p:sp>
      <p:graphicFrame>
        <p:nvGraphicFramePr>
          <p:cNvPr id="273" name="Google Shape;273;p34"/>
          <p:cNvGraphicFramePr/>
          <p:nvPr/>
        </p:nvGraphicFramePr>
        <p:xfrm>
          <a:off x="3217525" y="1434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{06992E6C-C362-4477-B06F-A863E9578F63}</a:tableStyleId>
              </a:tblPr>
              <a:tblGrid>
                <a:gridCol w="1111500"/>
                <a:gridCol w="890575"/>
                <a:gridCol w="890575"/>
                <a:gridCol w="1905400"/>
              </a:tblGrid>
              <a:tr h="27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Feature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ATmega328</a:t>
                      </a:r>
                      <a:endParaRPr b="1"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ATmega2560</a:t>
                      </a:r>
                      <a:endParaRPr b="1"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Raspberry Pi 4B</a:t>
                      </a:r>
                      <a:endParaRPr b="1"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Memory</a:t>
                      </a:r>
                      <a:endParaRPr sz="1000"/>
                    </a:p>
                  </a:txBody>
                  <a:tcPr marT="63500" marB="63500" marR="63500" marL="63500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32 KB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256 KB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 GB RAM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Clock Speed </a:t>
                      </a:r>
                      <a:endParaRPr sz="1000"/>
                    </a:p>
                  </a:txBody>
                  <a:tcPr marT="63500" marB="63500" marR="63500" marL="63500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16 MHz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 16 MHz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1.5 GHz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Operating Voltage </a:t>
                      </a:r>
                      <a:endParaRPr sz="1000"/>
                    </a:p>
                  </a:txBody>
                  <a:tcPr marT="63500" marB="63500" marR="63500" marL="63500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5V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5V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4.75 to 5.25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Digital I/O Pins</a:t>
                      </a:r>
                      <a:endParaRPr sz="1000"/>
                    </a:p>
                  </a:txBody>
                  <a:tcPr marT="63500" marB="63500" marR="63500" marL="63500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14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54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26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Analog Pins</a:t>
                      </a:r>
                      <a:endParaRPr sz="1000"/>
                    </a:p>
                  </a:txBody>
                  <a:tcPr marT="63500" marB="63500" marR="63500" marL="63500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16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PWM Pins</a:t>
                      </a:r>
                      <a:endParaRPr sz="1000"/>
                    </a:p>
                  </a:txBody>
                  <a:tcPr marT="63500" marB="63500" marR="63500" marL="63500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Operating System</a:t>
                      </a:r>
                      <a:endParaRPr sz="1000"/>
                    </a:p>
                  </a:txBody>
                  <a:tcPr marT="63500" marB="63500" marR="63500" marL="63500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N/A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N/A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Raspbian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Linux</a:t>
                      </a:r>
                      <a:endParaRPr sz="10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4" name="Google Shape;274;p34"/>
          <p:cNvSpPr txBox="1"/>
          <p:nvPr/>
        </p:nvSpPr>
        <p:spPr>
          <a:xfrm>
            <a:off x="139225" y="1376750"/>
            <a:ext cx="30783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ATmega2560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○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Includes enough digital/analog inputs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○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PWM outputs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○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I2C, SPI, UART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5" name="Google Shape;275;p34"/>
          <p:cNvPicPr preferRelativeResize="0"/>
          <p:nvPr/>
        </p:nvPicPr>
        <p:blipFill rotWithShape="1">
          <a:blip r:embed="rId3">
            <a:alphaModFix/>
          </a:blip>
          <a:srcRect b="0" l="7058" r="6015" t="0"/>
          <a:stretch/>
        </p:blipFill>
        <p:spPr>
          <a:xfrm>
            <a:off x="83100" y="637474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/>
          <p:nvPr>
            <p:ph type="title"/>
          </p:nvPr>
        </p:nvSpPr>
        <p:spPr>
          <a:xfrm>
            <a:off x="543825" y="5916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Microcontroller Schematic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475" y="1017875"/>
            <a:ext cx="3448775" cy="40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5"/>
          <p:cNvSpPr txBox="1"/>
          <p:nvPr/>
        </p:nvSpPr>
        <p:spPr>
          <a:xfrm>
            <a:off x="177900" y="1229950"/>
            <a:ext cx="41388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ICSP programming interface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LEDs for power, serial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Reset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switch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Bypass capacitors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Headers for digital/analog pins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USB serial interface with CH340G and 47589-0001 micro usb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3" name="Google Shape;2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0950" y="2810589"/>
            <a:ext cx="2495925" cy="22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525" y="3133438"/>
            <a:ext cx="1881825" cy="163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5"/>
          <p:cNvPicPr preferRelativeResize="0"/>
          <p:nvPr/>
        </p:nvPicPr>
        <p:blipFill rotWithShape="1">
          <a:blip r:embed="rId6">
            <a:alphaModFix/>
          </a:blip>
          <a:srcRect b="0" l="7058" r="6015" t="0"/>
          <a:stretch/>
        </p:blipFill>
        <p:spPr>
          <a:xfrm>
            <a:off x="83100" y="637474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>
            <p:ph type="title"/>
          </p:nvPr>
        </p:nvSpPr>
        <p:spPr>
          <a:xfrm>
            <a:off x="574750" y="568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Motors / Motor Driver</a:t>
            </a:r>
            <a:endParaRPr/>
          </a:p>
        </p:txBody>
      </p:sp>
      <p:sp>
        <p:nvSpPr>
          <p:cNvPr id="291" name="Google Shape;291;p36"/>
          <p:cNvSpPr txBox="1"/>
          <p:nvPr/>
        </p:nvSpPr>
        <p:spPr>
          <a:xfrm>
            <a:off x="371250" y="1407700"/>
            <a:ext cx="82761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●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12VDC Squareface Gearmotor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○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Base motor - Drives spool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●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2x Metal Gearmotor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○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Roller motors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●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SG90 Servo Motor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○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Gripper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●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L293 Motor Driver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○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Used to drive the 3 gearmotors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●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Motor Encoder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○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Used to detect motor position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2" name="Google Shape;2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1675" y="1407688"/>
            <a:ext cx="22479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6"/>
          <p:cNvPicPr preferRelativeResize="0"/>
          <p:nvPr/>
        </p:nvPicPr>
        <p:blipFill rotWithShape="1">
          <a:blip r:embed="rId4">
            <a:alphaModFix/>
          </a:blip>
          <a:srcRect b="0" l="0" r="0" t="10160"/>
          <a:stretch/>
        </p:blipFill>
        <p:spPr>
          <a:xfrm>
            <a:off x="2050500" y="3320400"/>
            <a:ext cx="4562475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6"/>
          <p:cNvSpPr/>
          <p:nvPr/>
        </p:nvSpPr>
        <p:spPr>
          <a:xfrm>
            <a:off x="3364550" y="4068400"/>
            <a:ext cx="77400" cy="2748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5" name="Google Shape;295;p36"/>
          <p:cNvCxnSpPr>
            <a:endCxn id="294" idx="2"/>
          </p:cNvCxnSpPr>
          <p:nvPr/>
        </p:nvCxnSpPr>
        <p:spPr>
          <a:xfrm>
            <a:off x="2304950" y="4084000"/>
            <a:ext cx="1059600" cy="12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6" name="Google Shape;296;p36"/>
          <p:cNvSpPr txBox="1"/>
          <p:nvPr/>
        </p:nvSpPr>
        <p:spPr>
          <a:xfrm>
            <a:off x="1748000" y="3875050"/>
            <a:ext cx="850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BASE MOTOR</a:t>
            </a:r>
            <a:endParaRPr sz="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7" name="Google Shape;297;p36"/>
          <p:cNvSpPr/>
          <p:nvPr/>
        </p:nvSpPr>
        <p:spPr>
          <a:xfrm>
            <a:off x="6012700" y="4205800"/>
            <a:ext cx="139200" cy="121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6"/>
          <p:cNvSpPr/>
          <p:nvPr/>
        </p:nvSpPr>
        <p:spPr>
          <a:xfrm rot="-2576498">
            <a:off x="6204035" y="4150576"/>
            <a:ext cx="200806" cy="232228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9" name="Google Shape;299;p36"/>
          <p:cNvCxnSpPr/>
          <p:nvPr/>
        </p:nvCxnSpPr>
        <p:spPr>
          <a:xfrm>
            <a:off x="6061675" y="4343200"/>
            <a:ext cx="551400" cy="35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0" name="Google Shape;300;p36"/>
          <p:cNvSpPr txBox="1"/>
          <p:nvPr/>
        </p:nvSpPr>
        <p:spPr>
          <a:xfrm>
            <a:off x="6119825" y="4656175"/>
            <a:ext cx="105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GRIPPER MOTOR</a:t>
            </a:r>
            <a:endParaRPr sz="7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1" name="Google Shape;301;p36"/>
          <p:cNvCxnSpPr/>
          <p:nvPr/>
        </p:nvCxnSpPr>
        <p:spPr>
          <a:xfrm>
            <a:off x="6291425" y="4148200"/>
            <a:ext cx="399000" cy="12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2" name="Google Shape;302;p36"/>
          <p:cNvSpPr txBox="1"/>
          <p:nvPr/>
        </p:nvSpPr>
        <p:spPr>
          <a:xfrm>
            <a:off x="6535800" y="4205800"/>
            <a:ext cx="105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GRIPPER </a:t>
            </a:r>
            <a:endParaRPr sz="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3" name="Google Shape;303;p36"/>
          <p:cNvPicPr preferRelativeResize="0"/>
          <p:nvPr/>
        </p:nvPicPr>
        <p:blipFill rotWithShape="1">
          <a:blip r:embed="rId5">
            <a:alphaModFix/>
          </a:blip>
          <a:srcRect b="0" l="7058" r="6015" t="0"/>
          <a:stretch/>
        </p:blipFill>
        <p:spPr>
          <a:xfrm>
            <a:off x="83100" y="637474"/>
            <a:ext cx="483900" cy="55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4" name="Google Shape;30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925" y="3825813"/>
            <a:ext cx="12954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6293" y="1103593"/>
            <a:ext cx="1986000" cy="18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/>
          <p:nvPr>
            <p:ph type="title"/>
          </p:nvPr>
        </p:nvSpPr>
        <p:spPr>
          <a:xfrm>
            <a:off x="574750" y="568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 Motor Schematic</a:t>
            </a:r>
            <a:endParaRPr/>
          </a:p>
        </p:txBody>
      </p:sp>
      <p:pic>
        <p:nvPicPr>
          <p:cNvPr id="311" name="Google Shape;31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1275" y="1139975"/>
            <a:ext cx="3278427" cy="373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900" y="2541325"/>
            <a:ext cx="2364675" cy="5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7"/>
          <p:cNvSpPr txBox="1"/>
          <p:nvPr/>
        </p:nvSpPr>
        <p:spPr>
          <a:xfrm>
            <a:off x="1492775" y="3132500"/>
            <a:ext cx="1291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Pins to interface with encoders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4" name="Google Shape;314;p37"/>
          <p:cNvPicPr preferRelativeResize="0"/>
          <p:nvPr/>
        </p:nvPicPr>
        <p:blipFill rotWithShape="1">
          <a:blip r:embed="rId5">
            <a:alphaModFix/>
          </a:blip>
          <a:srcRect b="0" l="7058" r="6015" t="0"/>
          <a:stretch/>
        </p:blipFill>
        <p:spPr>
          <a:xfrm>
            <a:off x="83100" y="637474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 txBox="1"/>
          <p:nvPr>
            <p:ph type="title"/>
          </p:nvPr>
        </p:nvSpPr>
        <p:spPr>
          <a:xfrm>
            <a:off x="574750" y="568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 Motor Design Block Diagram</a:t>
            </a:r>
            <a:endParaRPr/>
          </a:p>
        </p:txBody>
      </p:sp>
      <p:pic>
        <p:nvPicPr>
          <p:cNvPr id="320" name="Google Shape;3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708" y="1737905"/>
            <a:ext cx="1163409" cy="22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8"/>
          <p:cNvPicPr preferRelativeResize="0"/>
          <p:nvPr/>
        </p:nvPicPr>
        <p:blipFill rotWithShape="1">
          <a:blip r:embed="rId4">
            <a:alphaModFix/>
          </a:blip>
          <a:srcRect b="0" l="7058" r="6015" t="0"/>
          <a:stretch/>
        </p:blipFill>
        <p:spPr>
          <a:xfrm>
            <a:off x="83100" y="637474"/>
            <a:ext cx="483900" cy="55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2" name="Google Shape;322;p38"/>
          <p:cNvPicPr preferRelativeResize="0"/>
          <p:nvPr/>
        </p:nvPicPr>
        <p:blipFill rotWithShape="1">
          <a:blip r:embed="rId5">
            <a:alphaModFix/>
          </a:blip>
          <a:srcRect b="0" l="20810" r="0" t="0"/>
          <a:stretch/>
        </p:blipFill>
        <p:spPr>
          <a:xfrm>
            <a:off x="940050" y="1737900"/>
            <a:ext cx="5631125" cy="295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 txBox="1"/>
          <p:nvPr>
            <p:ph type="title"/>
          </p:nvPr>
        </p:nvSpPr>
        <p:spPr>
          <a:xfrm>
            <a:off x="574750" y="568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Altitude Sensor </a:t>
            </a:r>
            <a:endParaRPr/>
          </a:p>
        </p:txBody>
      </p:sp>
      <p:sp>
        <p:nvSpPr>
          <p:cNvPr id="328" name="Google Shape;328;p39"/>
          <p:cNvSpPr txBox="1"/>
          <p:nvPr/>
        </p:nvSpPr>
        <p:spPr>
          <a:xfrm>
            <a:off x="641975" y="1392225"/>
            <a:ext cx="4315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just">
              <a:spcBef>
                <a:spcPts val="100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 sz="1200"/>
              <a:t>MPL3115A2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Sends Altitude data to Atmega2560, which then sends it to a computer USB serial to be displayed on GUI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Placed on worm cap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329" name="Google Shape;329;p39"/>
          <p:cNvGraphicFramePr/>
          <p:nvPr/>
        </p:nvGraphicFramePr>
        <p:xfrm>
          <a:off x="6960950" y="2028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{3CA05FC6-FB52-40F7-820C-6CB87BB99D6C}</a:tableStyleId>
              </a:tblPr>
              <a:tblGrid>
                <a:gridCol w="1060000"/>
                <a:gridCol w="904650"/>
              </a:tblGrid>
              <a:tr h="273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b="1" lang="en" sz="800"/>
                        <a:t>Parameter</a:t>
                      </a:r>
                      <a:endParaRPr b="1" sz="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b="1" lang="en" sz="800"/>
                        <a:t>Value</a:t>
                      </a:r>
                      <a:endParaRPr b="1" sz="800"/>
                    </a:p>
                  </a:txBody>
                  <a:tcPr marT="63500" marB="63500" marR="63500" marL="63500"/>
                </a:tc>
              </a:tr>
              <a:tr h="27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Supply Voltage</a:t>
                      </a:r>
                      <a:endParaRPr sz="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1.62V - 3.6V</a:t>
                      </a:r>
                      <a:endParaRPr sz="800"/>
                    </a:p>
                  </a:txBody>
                  <a:tcPr marT="63500" marB="63500" marR="63500" marL="63500"/>
                </a:tc>
              </a:tr>
              <a:tr h="27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Operating Voltage</a:t>
                      </a:r>
                      <a:endParaRPr sz="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1.95V - 3.6V</a:t>
                      </a:r>
                      <a:endParaRPr sz="800"/>
                    </a:p>
                  </a:txBody>
                  <a:tcPr marT="63500" marB="63500" marR="63500" marL="63500"/>
                </a:tc>
              </a:tr>
              <a:tr h="27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Serial Interfaces</a:t>
                      </a:r>
                      <a:endParaRPr sz="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I2C</a:t>
                      </a:r>
                      <a:endParaRPr sz="800"/>
                    </a:p>
                  </a:txBody>
                  <a:tcPr marT="63500" marB="63500" marR="63500" marL="63500"/>
                </a:tc>
              </a:tr>
              <a:tr h="27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Integrated Current</a:t>
                      </a:r>
                      <a:endParaRPr sz="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40 uA</a:t>
                      </a:r>
                      <a:endParaRPr sz="800"/>
                    </a:p>
                  </a:txBody>
                  <a:tcPr marT="63500" marB="63500" marR="63500" marL="63500"/>
                </a:tc>
              </a:tr>
              <a:tr h="27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SCL Clock Frequency</a:t>
                      </a:r>
                      <a:endParaRPr sz="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400 kHz</a:t>
                      </a:r>
                      <a:endParaRPr sz="800"/>
                    </a:p>
                  </a:txBody>
                  <a:tcPr marT="63500" marB="63500" marR="63500" marL="63500"/>
                </a:tc>
              </a:tr>
              <a:tr h="39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Operating Temperature (</a:t>
                      </a:r>
                      <a:r>
                        <a:rPr lang="en" sz="8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°</a:t>
                      </a:r>
                      <a:r>
                        <a:rPr lang="en" sz="800"/>
                        <a:t>C)</a:t>
                      </a:r>
                      <a:endParaRPr sz="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-40 - 85</a:t>
                      </a:r>
                      <a:endParaRPr sz="800"/>
                    </a:p>
                  </a:txBody>
                  <a:tcPr marT="63500" marB="63500" marR="63500" marL="63500"/>
                </a:tc>
              </a:tr>
              <a:tr h="27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Current Consumption</a:t>
                      </a:r>
                      <a:endParaRPr sz="8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" sz="800"/>
                        <a:t>2 mA</a:t>
                      </a:r>
                      <a:endParaRPr sz="8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330" name="Google Shape;3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775" y="3144100"/>
            <a:ext cx="3104600" cy="164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3041" y="3105350"/>
            <a:ext cx="2679456" cy="17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9"/>
          <p:cNvPicPr preferRelativeResize="0"/>
          <p:nvPr/>
        </p:nvPicPr>
        <p:blipFill rotWithShape="1">
          <a:blip r:embed="rId5">
            <a:alphaModFix/>
          </a:blip>
          <a:srcRect b="0" l="7058" r="6015" t="0"/>
          <a:stretch/>
        </p:blipFill>
        <p:spPr>
          <a:xfrm>
            <a:off x="83100" y="637474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0"/>
          <p:cNvSpPr txBox="1"/>
          <p:nvPr>
            <p:ph type="title"/>
          </p:nvPr>
        </p:nvSpPr>
        <p:spPr>
          <a:xfrm>
            <a:off x="574750" y="568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Logic Level Conversion</a:t>
            </a:r>
            <a:endParaRPr/>
          </a:p>
        </p:txBody>
      </p:sp>
      <p:sp>
        <p:nvSpPr>
          <p:cNvPr id="338" name="Google Shape;338;p40"/>
          <p:cNvSpPr txBox="1"/>
          <p:nvPr/>
        </p:nvSpPr>
        <p:spPr>
          <a:xfrm>
            <a:off x="495025" y="1361275"/>
            <a:ext cx="4077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Atmega2560 is a 5V device so the 3.3V Altitude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sensor requires level conversion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Used BSS138 N-channel FET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I2C pins converted to 3.3V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PCB has outputs for SDA, SCL, and 3.3V for sensor to interface with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9" name="Google Shape;3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25" y="1256000"/>
            <a:ext cx="4138359" cy="373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9550" y="2875150"/>
            <a:ext cx="2211238" cy="19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0"/>
          <p:cNvPicPr preferRelativeResize="0"/>
          <p:nvPr/>
        </p:nvPicPr>
        <p:blipFill rotWithShape="1">
          <a:blip r:embed="rId5">
            <a:alphaModFix/>
          </a:blip>
          <a:srcRect b="0" l="7058" r="6015" t="0"/>
          <a:stretch/>
        </p:blipFill>
        <p:spPr>
          <a:xfrm>
            <a:off x="83100" y="637474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</a:t>
            </a:r>
            <a:endParaRPr/>
          </a:p>
        </p:txBody>
      </p:sp>
      <p:pic>
        <p:nvPicPr>
          <p:cNvPr id="347" name="Google Shape;347;p41"/>
          <p:cNvPicPr preferRelativeResize="0"/>
          <p:nvPr/>
        </p:nvPicPr>
        <p:blipFill rotWithShape="1">
          <a:blip r:embed="rId3">
            <a:alphaModFix/>
          </a:blip>
          <a:srcRect b="23741" l="0" r="0" t="27913"/>
          <a:stretch/>
        </p:blipFill>
        <p:spPr>
          <a:xfrm>
            <a:off x="5137600" y="3955900"/>
            <a:ext cx="1273400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1"/>
          <p:cNvSpPr txBox="1"/>
          <p:nvPr/>
        </p:nvSpPr>
        <p:spPr>
          <a:xfrm>
            <a:off x="4936300" y="4344700"/>
            <a:ext cx="325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9" name="Google Shape;34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700" y="3456225"/>
            <a:ext cx="1219725" cy="134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7000" y="3859475"/>
            <a:ext cx="535200" cy="5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8900" y="3678150"/>
            <a:ext cx="996901" cy="99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925" y="1927588"/>
            <a:ext cx="8427753" cy="13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 rotWithShape="1">
          <a:blip r:embed="rId8">
            <a:alphaModFix/>
          </a:blip>
          <a:srcRect b="0" l="19133" r="19126" t="10960"/>
          <a:stretch/>
        </p:blipFill>
        <p:spPr>
          <a:xfrm>
            <a:off x="83093" y="637475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Description</a:t>
            </a:r>
            <a:endParaRPr/>
          </a:p>
        </p:txBody>
      </p:sp>
      <p:pic>
        <p:nvPicPr>
          <p:cNvPr id="110" name="Google Shape;11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200" y="3627150"/>
            <a:ext cx="4943201" cy="115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>
            <p:ph idx="1" type="body"/>
          </p:nvPr>
        </p:nvSpPr>
        <p:spPr>
          <a:xfrm>
            <a:off x="687350" y="1853850"/>
            <a:ext cx="4036800" cy="27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Building a soft, autonomous  vine robot that navigates through tight spaces</a:t>
            </a:r>
            <a:endParaRPr sz="14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400">
                <a:solidFill>
                  <a:srgbClr val="5E696C"/>
                </a:solidFill>
              </a:rPr>
              <a:t>Create a graphic user interface to provide visual feedback through a camera and control the pneumatics</a:t>
            </a:r>
            <a:endParaRPr sz="10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12" name="Google Shape;112;p15"/>
          <p:cNvSpPr txBox="1"/>
          <p:nvPr>
            <p:ph idx="1" type="body"/>
          </p:nvPr>
        </p:nvSpPr>
        <p:spPr>
          <a:xfrm>
            <a:off x="4724150" y="1853850"/>
            <a:ext cx="4036800" cy="27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Uses a light source to guide the vine robot through an environment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Uses pneumatically controlled tubing to navigate turns, tight areas, rough terrain, and elevations</a:t>
            </a:r>
            <a:endParaRPr sz="1400"/>
          </a:p>
        </p:txBody>
      </p:sp>
      <p:pic>
        <p:nvPicPr>
          <p:cNvPr id="113" name="Google Shape;113;p15"/>
          <p:cNvPicPr preferRelativeResize="0"/>
          <p:nvPr/>
        </p:nvPicPr>
        <p:blipFill rotWithShape="1">
          <a:blip r:embed="rId4">
            <a:alphaModFix/>
          </a:blip>
          <a:srcRect b="0" l="19133" r="19126" t="10960"/>
          <a:stretch/>
        </p:blipFill>
        <p:spPr>
          <a:xfrm>
            <a:off x="83093" y="637475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Design Block Diagram</a:t>
            </a:r>
            <a:endParaRPr/>
          </a:p>
        </p:txBody>
      </p:sp>
      <p:sp>
        <p:nvSpPr>
          <p:cNvPr id="359" name="Google Shape;359;p42"/>
          <p:cNvSpPr txBox="1"/>
          <p:nvPr/>
        </p:nvSpPr>
        <p:spPr>
          <a:xfrm>
            <a:off x="729450" y="1967175"/>
            <a:ext cx="35136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Will power the robot using a 12V precision battery which will be charged by  a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4 amp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viking battery charger.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12V power will step down to 5V to power the atmega and a 5V  steps down to a 3.3V to power our altitude sensor.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0" name="Google Shape;3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219963"/>
            <a:ext cx="4147306" cy="18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2"/>
          <p:cNvPicPr preferRelativeResize="0"/>
          <p:nvPr/>
        </p:nvPicPr>
        <p:blipFill rotWithShape="1">
          <a:blip r:embed="rId4">
            <a:alphaModFix/>
          </a:blip>
          <a:srcRect b="0" l="19133" r="19126" t="10960"/>
          <a:stretch/>
        </p:blipFill>
        <p:spPr>
          <a:xfrm>
            <a:off x="83093" y="637475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"/>
          <p:cNvSpPr txBox="1"/>
          <p:nvPr>
            <p:ph type="title"/>
          </p:nvPr>
        </p:nvSpPr>
        <p:spPr>
          <a:xfrm>
            <a:off x="574750" y="568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Power Conversion</a:t>
            </a:r>
            <a:endParaRPr/>
          </a:p>
        </p:txBody>
      </p:sp>
      <p:sp>
        <p:nvSpPr>
          <p:cNvPr id="367" name="Google Shape;367;p43"/>
          <p:cNvSpPr txBox="1"/>
          <p:nvPr/>
        </p:nvSpPr>
        <p:spPr>
          <a:xfrm>
            <a:off x="247500" y="1256000"/>
            <a:ext cx="46176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PCB takes 7-28VDC, converts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to 12V, 5V, 3.3V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12V used to power motors and pneumatics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5V used to power MCU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3.3V used to power altitude sensor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PJ-002A Power jack for power input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ADP160 for 5V to 3.3V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R-78E5 for 7-28V to 12V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Added extra power outputs with TB003 terminal blocks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8" name="Google Shape;36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9175" y="1256000"/>
            <a:ext cx="4082426" cy="295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750" y="3302500"/>
            <a:ext cx="4878125" cy="18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3"/>
          <p:cNvPicPr preferRelativeResize="0"/>
          <p:nvPr/>
        </p:nvPicPr>
        <p:blipFill rotWithShape="1">
          <a:blip r:embed="rId5">
            <a:alphaModFix/>
          </a:blip>
          <a:srcRect b="0" l="19133" r="19126" t="10960"/>
          <a:stretch/>
        </p:blipFill>
        <p:spPr>
          <a:xfrm>
            <a:off x="83093" y="637475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4"/>
          <p:cNvSpPr txBox="1"/>
          <p:nvPr>
            <p:ph type="title"/>
          </p:nvPr>
        </p:nvSpPr>
        <p:spPr>
          <a:xfrm>
            <a:off x="574750" y="568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PCB Schematic</a:t>
            </a:r>
            <a:endParaRPr/>
          </a:p>
        </p:txBody>
      </p:sp>
      <p:sp>
        <p:nvSpPr>
          <p:cNvPr id="376" name="Google Shape;376;p44"/>
          <p:cNvSpPr txBox="1"/>
          <p:nvPr/>
        </p:nvSpPr>
        <p:spPr>
          <a:xfrm>
            <a:off x="1694550" y="1225325"/>
            <a:ext cx="575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Includes integrated schematics for all hardware, located at base of worm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7" name="Google Shape;37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474" y="1544625"/>
            <a:ext cx="6372974" cy="356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4"/>
          <p:cNvPicPr preferRelativeResize="0"/>
          <p:nvPr/>
        </p:nvPicPr>
        <p:blipFill rotWithShape="1">
          <a:blip r:embed="rId4">
            <a:alphaModFix/>
          </a:blip>
          <a:srcRect b="0" l="7058" r="6015" t="0"/>
          <a:stretch/>
        </p:blipFill>
        <p:spPr>
          <a:xfrm>
            <a:off x="83100" y="637474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5"/>
          <p:cNvSpPr txBox="1"/>
          <p:nvPr>
            <p:ph type="title"/>
          </p:nvPr>
        </p:nvSpPr>
        <p:spPr>
          <a:xfrm>
            <a:off x="567000" y="5769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PCB Layout</a:t>
            </a:r>
            <a:endParaRPr/>
          </a:p>
        </p:txBody>
      </p:sp>
      <p:pic>
        <p:nvPicPr>
          <p:cNvPr id="384" name="Google Shape;384;p45"/>
          <p:cNvPicPr preferRelativeResize="0"/>
          <p:nvPr/>
        </p:nvPicPr>
        <p:blipFill rotWithShape="1">
          <a:blip r:embed="rId3">
            <a:alphaModFix/>
          </a:blip>
          <a:srcRect b="0" l="-1190" r="1189" t="0"/>
          <a:stretch/>
        </p:blipFill>
        <p:spPr>
          <a:xfrm>
            <a:off x="-81751" y="1303712"/>
            <a:ext cx="4657226" cy="347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482" y="1303700"/>
            <a:ext cx="4689344" cy="34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5"/>
          <p:cNvPicPr preferRelativeResize="0"/>
          <p:nvPr/>
        </p:nvPicPr>
        <p:blipFill rotWithShape="1">
          <a:blip r:embed="rId5">
            <a:alphaModFix/>
          </a:blip>
          <a:srcRect b="0" l="7058" r="6015" t="0"/>
          <a:stretch/>
        </p:blipFill>
        <p:spPr>
          <a:xfrm>
            <a:off x="83100" y="637474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6"/>
          <p:cNvSpPr txBox="1"/>
          <p:nvPr>
            <p:ph type="title"/>
          </p:nvPr>
        </p:nvSpPr>
        <p:spPr>
          <a:xfrm>
            <a:off x="574750" y="568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- PCB 3D Model</a:t>
            </a:r>
            <a:endParaRPr/>
          </a:p>
        </p:txBody>
      </p:sp>
      <p:pic>
        <p:nvPicPr>
          <p:cNvPr id="392" name="Google Shape;3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900" y="1163175"/>
            <a:ext cx="5339542" cy="37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6"/>
          <p:cNvPicPr preferRelativeResize="0"/>
          <p:nvPr/>
        </p:nvPicPr>
        <p:blipFill rotWithShape="1">
          <a:blip r:embed="rId4">
            <a:alphaModFix/>
          </a:blip>
          <a:srcRect b="0" l="7058" r="6015" t="0"/>
          <a:stretch/>
        </p:blipFill>
        <p:spPr>
          <a:xfrm>
            <a:off x="83100" y="637474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Design</a:t>
            </a:r>
            <a:endParaRPr/>
          </a:p>
        </p:txBody>
      </p:sp>
      <p:sp>
        <p:nvSpPr>
          <p:cNvPr id="399" name="Google Shape;399;p47"/>
          <p:cNvSpPr txBox="1"/>
          <p:nvPr>
            <p:ph idx="1" type="body"/>
          </p:nvPr>
        </p:nvSpPr>
        <p:spPr>
          <a:xfrm>
            <a:off x="729450" y="1853850"/>
            <a:ext cx="3589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Facilitates communication between project components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Allows User Interaction and feedback from sensors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Handles Computer Vision aspect for autonomous navigation</a:t>
            </a:r>
            <a:endParaRPr/>
          </a:p>
        </p:txBody>
      </p:sp>
      <p:pic>
        <p:nvPicPr>
          <p:cNvPr id="400" name="Google Shape;400;p47"/>
          <p:cNvPicPr preferRelativeResize="0"/>
          <p:nvPr/>
        </p:nvPicPr>
        <p:blipFill rotWithShape="1">
          <a:blip r:embed="rId3">
            <a:alphaModFix/>
          </a:blip>
          <a:srcRect b="4594" l="0" r="0" t="3704"/>
          <a:stretch/>
        </p:blipFill>
        <p:spPr>
          <a:xfrm>
            <a:off x="4495800" y="1423375"/>
            <a:ext cx="46482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7"/>
          <p:cNvSpPr txBox="1"/>
          <p:nvPr/>
        </p:nvSpPr>
        <p:spPr>
          <a:xfrm>
            <a:off x="5946150" y="918450"/>
            <a:ext cx="17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Overall Diagram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2" name="Google Shape;402;p47"/>
          <p:cNvPicPr preferRelativeResize="0"/>
          <p:nvPr/>
        </p:nvPicPr>
        <p:blipFill rotWithShape="1">
          <a:blip r:embed="rId4">
            <a:alphaModFix/>
          </a:blip>
          <a:srcRect b="4388" l="0" r="0" t="0"/>
          <a:stretch/>
        </p:blipFill>
        <p:spPr>
          <a:xfrm>
            <a:off x="83100" y="637468"/>
            <a:ext cx="483900" cy="551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3" name="Google Shape;403;p47"/>
          <p:cNvSpPr/>
          <p:nvPr/>
        </p:nvSpPr>
        <p:spPr>
          <a:xfrm>
            <a:off x="6421725" y="1492525"/>
            <a:ext cx="428700" cy="1989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7"/>
          <p:cNvSpPr txBox="1"/>
          <p:nvPr/>
        </p:nvSpPr>
        <p:spPr>
          <a:xfrm>
            <a:off x="6440925" y="1422625"/>
            <a:ext cx="39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"/>
                <a:ea typeface="Lato"/>
                <a:cs typeface="Lato"/>
                <a:sym typeface="Lato"/>
              </a:rPr>
              <a:t>PC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Interface</a:t>
            </a:r>
            <a:endParaRPr/>
          </a:p>
        </p:txBody>
      </p:sp>
      <p:sp>
        <p:nvSpPr>
          <p:cNvPr id="410" name="Google Shape;410;p48"/>
          <p:cNvSpPr txBox="1"/>
          <p:nvPr>
            <p:ph idx="1" type="body"/>
          </p:nvPr>
        </p:nvSpPr>
        <p:spPr>
          <a:xfrm>
            <a:off x="605275" y="1933975"/>
            <a:ext cx="3842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Implemented using PyQt Python Framework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Presents user with live feedback from all sensors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Uses feedback from camera so the user can navigate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Allows mode switching between manual and autonomous mode </a:t>
            </a:r>
            <a:endParaRPr/>
          </a:p>
        </p:txBody>
      </p:sp>
      <p:pic>
        <p:nvPicPr>
          <p:cNvPr id="411" name="Google Shape;411;p48"/>
          <p:cNvPicPr preferRelativeResize="0"/>
          <p:nvPr/>
        </p:nvPicPr>
        <p:blipFill rotWithShape="1">
          <a:blip r:embed="rId3">
            <a:alphaModFix/>
          </a:blip>
          <a:srcRect b="12480" l="12091" r="13998" t="0"/>
          <a:stretch/>
        </p:blipFill>
        <p:spPr>
          <a:xfrm>
            <a:off x="4934975" y="1011425"/>
            <a:ext cx="3942025" cy="38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8"/>
          <p:cNvPicPr preferRelativeResize="0"/>
          <p:nvPr/>
        </p:nvPicPr>
        <p:blipFill rotWithShape="1">
          <a:blip r:embed="rId4">
            <a:alphaModFix/>
          </a:blip>
          <a:srcRect b="4388" l="0" r="0" t="0"/>
          <a:stretch/>
        </p:blipFill>
        <p:spPr>
          <a:xfrm>
            <a:off x="83100" y="637468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Manual vs Autonomous Mode</a:t>
            </a:r>
            <a:endParaRPr/>
          </a:p>
        </p:txBody>
      </p:sp>
      <p:sp>
        <p:nvSpPr>
          <p:cNvPr id="418" name="Google Shape;418;p49"/>
          <p:cNvSpPr txBox="1"/>
          <p:nvPr>
            <p:ph idx="1" type="body"/>
          </p:nvPr>
        </p:nvSpPr>
        <p:spPr>
          <a:xfrm>
            <a:off x="729450" y="2078875"/>
            <a:ext cx="3533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Manual Mode:</a:t>
            </a:r>
            <a:endParaRPr b="1"/>
          </a:p>
          <a:p>
            <a:pPr indent="-3111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GUI</a:t>
            </a:r>
            <a:r>
              <a:rPr lang="en"/>
              <a:t> </a:t>
            </a:r>
            <a:r>
              <a:rPr lang="en"/>
              <a:t>sends signals to PCB board which controls pneumatics and motors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Sensors interact with the PC to report information back to the UI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419" name="Google Shape;419;p49"/>
          <p:cNvPicPr preferRelativeResize="0"/>
          <p:nvPr/>
        </p:nvPicPr>
        <p:blipFill rotWithShape="1">
          <a:blip r:embed="rId3">
            <a:alphaModFix/>
          </a:blip>
          <a:srcRect b="4388" l="0" r="0" t="0"/>
          <a:stretch/>
        </p:blipFill>
        <p:spPr>
          <a:xfrm>
            <a:off x="83100" y="637468"/>
            <a:ext cx="483900" cy="55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0" name="Google Shape;420;p49"/>
          <p:cNvPicPr preferRelativeResize="0"/>
          <p:nvPr/>
        </p:nvPicPr>
        <p:blipFill rotWithShape="1">
          <a:blip r:embed="rId4">
            <a:alphaModFix/>
          </a:blip>
          <a:srcRect b="50963" l="0" r="0" t="0"/>
          <a:stretch/>
        </p:blipFill>
        <p:spPr>
          <a:xfrm>
            <a:off x="4312849" y="1853850"/>
            <a:ext cx="4690481" cy="22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Manual vs Autonomous Mode</a:t>
            </a:r>
            <a:endParaRPr/>
          </a:p>
        </p:txBody>
      </p:sp>
      <p:sp>
        <p:nvSpPr>
          <p:cNvPr id="426" name="Google Shape;426;p50"/>
          <p:cNvSpPr txBox="1"/>
          <p:nvPr>
            <p:ph idx="1" type="body"/>
          </p:nvPr>
        </p:nvSpPr>
        <p:spPr>
          <a:xfrm>
            <a:off x="729450" y="2078875"/>
            <a:ext cx="3591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Autonomous </a:t>
            </a:r>
            <a:r>
              <a:rPr b="1" lang="en"/>
              <a:t>Mode:</a:t>
            </a:r>
            <a:endParaRPr b="1"/>
          </a:p>
          <a:p>
            <a:pPr indent="-3111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PC handles heavy CV computation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PCB gets the growth signal from algorithm and controls motors and pneumatics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Sensors and camera send feedback to UI</a:t>
            </a:r>
            <a:endParaRPr/>
          </a:p>
        </p:txBody>
      </p:sp>
      <p:pic>
        <p:nvPicPr>
          <p:cNvPr id="427" name="Google Shape;427;p50"/>
          <p:cNvPicPr preferRelativeResize="0"/>
          <p:nvPr/>
        </p:nvPicPr>
        <p:blipFill rotWithShape="1">
          <a:blip r:embed="rId3">
            <a:alphaModFix/>
          </a:blip>
          <a:srcRect b="4388" l="0" r="0" t="0"/>
          <a:stretch/>
        </p:blipFill>
        <p:spPr>
          <a:xfrm>
            <a:off x="83100" y="637468"/>
            <a:ext cx="483900" cy="55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8" name="Google Shape;428;p50"/>
          <p:cNvPicPr preferRelativeResize="0"/>
          <p:nvPr/>
        </p:nvPicPr>
        <p:blipFill rotWithShape="1">
          <a:blip r:embed="rId4">
            <a:alphaModFix/>
          </a:blip>
          <a:srcRect b="0" l="0" r="0" t="49522"/>
          <a:stretch/>
        </p:blipFill>
        <p:spPr>
          <a:xfrm>
            <a:off x="4425100" y="1959450"/>
            <a:ext cx="4556588" cy="22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1"/>
          <p:cNvSpPr txBox="1"/>
          <p:nvPr>
            <p:ph type="title"/>
          </p:nvPr>
        </p:nvSpPr>
        <p:spPr>
          <a:xfrm>
            <a:off x="248750" y="13277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</a:t>
            </a:r>
            <a:endParaRPr/>
          </a:p>
        </p:txBody>
      </p:sp>
      <p:graphicFrame>
        <p:nvGraphicFramePr>
          <p:cNvPr id="434" name="Google Shape;434;p51"/>
          <p:cNvGraphicFramePr/>
          <p:nvPr/>
        </p:nvGraphicFramePr>
        <p:xfrm>
          <a:off x="352338" y="19641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{5DB62044-AB18-4AFA-9224-02DACDC85FBA}</a:tableStyleId>
              </a:tblPr>
              <a:tblGrid>
                <a:gridCol w="1774325"/>
                <a:gridCol w="6809200"/>
              </a:tblGrid>
              <a:tr h="52665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b="1" lang="en" sz="1200"/>
                        <a:t>Boosting Tracker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1200"/>
                        <a:t>Based on the AdaBoost ML algorithm. Trained at runtime. Takes time to learn the positive and negative examples of the object. Generally, really slow since it is over a decade old.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3715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b="1" lang="en" sz="1200"/>
                        <a:t>CSRT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1200"/>
                        <a:t>Trains correlation filters with compressed features. Slower than KCF algorithms, very robust to unpredictable motion. Recovers from failures not including failures from total object occlusion.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</a:tr>
              <a:tr h="53715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b="1" lang="en" sz="1200"/>
                        <a:t>KCF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1200"/>
                        <a:t>Trains a filter with patches containing the object and nearby patches. Faster than CRST, adapts to scale and rotation, does not recover well from failures or total object occlusion.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022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b="1" lang="en" sz="1200"/>
                        <a:t>TLD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1200"/>
                        <a:t>Trains a classifier used to re-detect the object and correct tracking errors. Recovers from full occlusion, adapts to scale and deformation. Reports lots of false positives, does not report failures.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253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b="1" lang="en" sz="1200"/>
                        <a:t>MedianFlow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1200"/>
                        <a:t>Tracks both forward and backward displacement of objects, measures the difference between the trajectories. Good at reporting failures but it can fail if there is a quick change in motion.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35" name="Google Shape;435;p51"/>
          <p:cNvPicPr preferRelativeResize="0"/>
          <p:nvPr/>
        </p:nvPicPr>
        <p:blipFill rotWithShape="1">
          <a:blip r:embed="rId3">
            <a:alphaModFix/>
          </a:blip>
          <a:srcRect b="4388" l="0" r="0" t="0"/>
          <a:stretch/>
        </p:blipFill>
        <p:spPr>
          <a:xfrm>
            <a:off x="83100" y="637468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 asked ourselves  two questions:</a:t>
            </a:r>
            <a:endParaRPr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What if nature and other animals can contribute to the advancement of robotics?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How do we create a device that can go through hard-to-reach places?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Soft r</a:t>
            </a:r>
            <a:r>
              <a:rPr lang="en"/>
              <a:t>obotics aims to operate where regular robots cannot </a:t>
            </a:r>
            <a:endParaRPr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Archeological studies require assistance to navigate small ducts 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Object</a:t>
            </a:r>
            <a:r>
              <a:rPr lang="en" sz="1300"/>
              <a:t> retrieval and delivery during disasters 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Medical robots must operate in delicate environments </a:t>
            </a:r>
            <a:endParaRPr sz="1300"/>
          </a:p>
        </p:txBody>
      </p:sp>
      <p:sp>
        <p:nvSpPr>
          <p:cNvPr id="119" name="Google Shape;119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7450" y="3675725"/>
            <a:ext cx="2412125" cy="13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7450" y="708850"/>
            <a:ext cx="2074000" cy="14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5">
            <a:alphaModFix/>
          </a:blip>
          <a:srcRect b="0" l="19133" r="19126" t="10960"/>
          <a:stretch/>
        </p:blipFill>
        <p:spPr>
          <a:xfrm>
            <a:off x="83093" y="637475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</a:t>
            </a:r>
            <a:endParaRPr/>
          </a:p>
        </p:txBody>
      </p:sp>
      <p:sp>
        <p:nvSpPr>
          <p:cNvPr id="441" name="Google Shape;441;p52"/>
          <p:cNvSpPr txBox="1"/>
          <p:nvPr>
            <p:ph idx="1" type="body"/>
          </p:nvPr>
        </p:nvSpPr>
        <p:spPr>
          <a:xfrm>
            <a:off x="729450" y="2078875"/>
            <a:ext cx="3842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048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OpenCV focuses on Image Processing, Video Capturing, and analysis including Face Detection and Object Detection.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Cross-platform open-source library that provides tools for any kind of image and video processing.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 modules: .imgproc, .vid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eo, .Videoio and .imgcodecs.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3575" y="1583950"/>
            <a:ext cx="1395700" cy="14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9675" y="2995150"/>
            <a:ext cx="1612775" cy="16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2"/>
          <p:cNvPicPr preferRelativeResize="0"/>
          <p:nvPr/>
        </p:nvPicPr>
        <p:blipFill rotWithShape="1">
          <a:blip r:embed="rId5">
            <a:alphaModFix/>
          </a:blip>
          <a:srcRect b="4388" l="0" r="0" t="0"/>
          <a:stretch/>
        </p:blipFill>
        <p:spPr>
          <a:xfrm>
            <a:off x="83100" y="637468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 Tracking</a:t>
            </a:r>
            <a:endParaRPr/>
          </a:p>
        </p:txBody>
      </p:sp>
      <p:sp>
        <p:nvSpPr>
          <p:cNvPr id="450" name="Google Shape;450;p53"/>
          <p:cNvSpPr txBox="1"/>
          <p:nvPr>
            <p:ph idx="1" type="body"/>
          </p:nvPr>
        </p:nvSpPr>
        <p:spPr>
          <a:xfrm>
            <a:off x="563875" y="2078888"/>
            <a:ext cx="3482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Will implement an a frame-related grid that allows the tracking algorithm to determine which way the robot should move so the object is centered and reachable </a:t>
            </a:r>
            <a:endParaRPr/>
          </a:p>
        </p:txBody>
      </p:sp>
      <p:pic>
        <p:nvPicPr>
          <p:cNvPr id="451" name="Google Shape;451;p53"/>
          <p:cNvPicPr preferRelativeResize="0"/>
          <p:nvPr/>
        </p:nvPicPr>
        <p:blipFill rotWithShape="1">
          <a:blip r:embed="rId3">
            <a:alphaModFix/>
          </a:blip>
          <a:srcRect b="1575" l="965" r="1502" t="2381"/>
          <a:stretch/>
        </p:blipFill>
        <p:spPr>
          <a:xfrm>
            <a:off x="4499000" y="1937838"/>
            <a:ext cx="433387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3"/>
          <p:cNvPicPr preferRelativeResize="0"/>
          <p:nvPr/>
        </p:nvPicPr>
        <p:blipFill rotWithShape="1">
          <a:blip r:embed="rId4">
            <a:alphaModFix/>
          </a:blip>
          <a:srcRect b="4388" l="0" r="0" t="0"/>
          <a:stretch/>
        </p:blipFill>
        <p:spPr>
          <a:xfrm>
            <a:off x="83100" y="637468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4"/>
          <p:cNvSpPr txBox="1"/>
          <p:nvPr>
            <p:ph type="title"/>
          </p:nvPr>
        </p:nvSpPr>
        <p:spPr>
          <a:xfrm>
            <a:off x="727650" y="12372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</a:t>
            </a:r>
            <a:r>
              <a:rPr lang="en"/>
              <a:t> Signal Transmission</a:t>
            </a:r>
            <a:endParaRPr/>
          </a:p>
        </p:txBody>
      </p:sp>
      <p:sp>
        <p:nvSpPr>
          <p:cNvPr id="458" name="Google Shape;458;p54"/>
          <p:cNvSpPr txBox="1"/>
          <p:nvPr>
            <p:ph idx="1" type="body"/>
          </p:nvPr>
        </p:nvSpPr>
        <p:spPr>
          <a:xfrm>
            <a:off x="729450" y="2078875"/>
            <a:ext cx="3400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sensor data will be received and sent among the PCBs via I2C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Transmission data will be transferred among all PCBs all the way to the UI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Controller signals will be received by main PCB and used for motor and pneumatic control</a:t>
            </a:r>
            <a:endParaRPr/>
          </a:p>
        </p:txBody>
      </p:sp>
      <p:pic>
        <p:nvPicPr>
          <p:cNvPr id="459" name="Google Shape;45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802175"/>
            <a:ext cx="4152776" cy="25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4"/>
          <p:cNvPicPr preferRelativeResize="0"/>
          <p:nvPr/>
        </p:nvPicPr>
        <p:blipFill rotWithShape="1">
          <a:blip r:embed="rId4">
            <a:alphaModFix/>
          </a:blip>
          <a:srcRect b="4388" l="0" r="0" t="0"/>
          <a:stretch/>
        </p:blipFill>
        <p:spPr>
          <a:xfrm>
            <a:off x="83100" y="637468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466" name="Google Shape;466;p55"/>
          <p:cNvSpPr txBox="1"/>
          <p:nvPr>
            <p:ph idx="1" type="body"/>
          </p:nvPr>
        </p:nvSpPr>
        <p:spPr>
          <a:xfrm>
            <a:off x="729450" y="1853850"/>
            <a:ext cx="8003700" cy="30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Motor testing</a:t>
            </a:r>
            <a:endParaRPr/>
          </a:p>
          <a:p>
            <a:pPr indent="-3111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Breadboard prototyping/testing with Atmega2560 and L293 motor driver to control motors</a:t>
            </a:r>
            <a:endParaRPr sz="1300"/>
          </a:p>
          <a:p>
            <a:pPr indent="-3111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Pneumatic testing</a:t>
            </a:r>
            <a:endParaRPr/>
          </a:p>
          <a:p>
            <a:pPr indent="-3111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Breadboard </a:t>
            </a:r>
            <a:r>
              <a:rPr lang="en" sz="1300"/>
              <a:t>prototyping</a:t>
            </a:r>
            <a:r>
              <a:rPr lang="en" sz="1300"/>
              <a:t>/testing  with Atmega2560 and TIP120 transistor to control pneumatic </a:t>
            </a:r>
            <a:endParaRPr sz="1300"/>
          </a:p>
          <a:p>
            <a:pPr indent="-3111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Bursting pressures and max turning radius</a:t>
            </a:r>
            <a:endParaRPr sz="1300"/>
          </a:p>
          <a:p>
            <a:pPr indent="-3111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Airtight seal of the base</a:t>
            </a:r>
            <a:endParaRPr sz="1300"/>
          </a:p>
          <a:p>
            <a:pPr indent="-3111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CFM at each PSI </a:t>
            </a:r>
            <a:r>
              <a:rPr lang="en" sz="1300"/>
              <a:t>characterization</a:t>
            </a:r>
            <a:endParaRPr sz="1300"/>
          </a:p>
          <a:p>
            <a:pPr indent="-3111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Mechanical Testing</a:t>
            </a:r>
            <a:r>
              <a:rPr lang="en"/>
              <a:t> </a:t>
            </a:r>
            <a:endParaRPr/>
          </a:p>
          <a:p>
            <a:pPr indent="-3111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Retraction and spool </a:t>
            </a:r>
            <a:r>
              <a:rPr lang="en" sz="1300"/>
              <a:t>synchronization</a:t>
            </a:r>
            <a:endParaRPr sz="1300"/>
          </a:p>
          <a:p>
            <a:pPr indent="-3111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Gripper servo tactile strength </a:t>
            </a:r>
            <a:r>
              <a:rPr lang="en" sz="1300"/>
              <a:t> (water bottle test) </a:t>
            </a:r>
            <a:endParaRPr sz="1300"/>
          </a:p>
          <a:p>
            <a:pPr indent="-3111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Software Testing</a:t>
            </a:r>
            <a:endParaRPr/>
          </a:p>
          <a:p>
            <a:pPr indent="-3111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Image processing using camera </a:t>
            </a:r>
            <a:endParaRPr sz="1300"/>
          </a:p>
          <a:p>
            <a:pPr indent="-3111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UI test with PyAutoGUI</a:t>
            </a:r>
            <a:endParaRPr sz="1300"/>
          </a:p>
          <a:p>
            <a:pPr indent="-3111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Sensor Testing</a:t>
            </a:r>
            <a:endParaRPr/>
          </a:p>
          <a:p>
            <a:pPr indent="-3111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Altitude, pressure, and phototransistor testing with Atmega2560</a:t>
            </a:r>
            <a:endParaRPr sz="1300"/>
          </a:p>
        </p:txBody>
      </p:sp>
      <p:pic>
        <p:nvPicPr>
          <p:cNvPr id="467" name="Google Shape;467;p55"/>
          <p:cNvPicPr preferRelativeResize="0"/>
          <p:nvPr/>
        </p:nvPicPr>
        <p:blipFill rotWithShape="1">
          <a:blip r:embed="rId3">
            <a:alphaModFix/>
          </a:blip>
          <a:srcRect b="4388" l="0" r="0" t="0"/>
          <a:stretch/>
        </p:blipFill>
        <p:spPr>
          <a:xfrm>
            <a:off x="83100" y="637468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6"/>
          <p:cNvSpPr txBox="1"/>
          <p:nvPr>
            <p:ph type="title"/>
          </p:nvPr>
        </p:nvSpPr>
        <p:spPr>
          <a:xfrm>
            <a:off x="727650" y="5403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Electromechanical Test/Integration</a:t>
            </a:r>
            <a:endParaRPr/>
          </a:p>
        </p:txBody>
      </p:sp>
      <p:pic>
        <p:nvPicPr>
          <p:cNvPr id="473" name="Google Shape;47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000" y="1411525"/>
            <a:ext cx="2748150" cy="36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7787" y="1641950"/>
            <a:ext cx="2589927" cy="298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0352" y="1189175"/>
            <a:ext cx="2262073" cy="376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Integration</a:t>
            </a:r>
            <a:endParaRPr/>
          </a:p>
        </p:txBody>
      </p:sp>
      <p:sp>
        <p:nvSpPr>
          <p:cNvPr id="481" name="Google Shape;481;p5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Software used: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Python:</a:t>
            </a:r>
            <a:endParaRPr sz="1000"/>
          </a:p>
          <a:p>
            <a:pPr indent="-292100" lvl="0" marL="457200" rtl="0" algn="l">
              <a:spcBef>
                <a:spcPts val="120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OpenCV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PyQt6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Qt Designer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PySerial 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Arduino IDE :</a:t>
            </a:r>
            <a:endParaRPr sz="1000"/>
          </a:p>
          <a:p>
            <a:pPr indent="-292100" lvl="0" marL="457200" rtl="0" algn="l">
              <a:spcBef>
                <a:spcPts val="120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C++ for Atmega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Visual Studio Code</a:t>
            </a:r>
            <a:endParaRPr sz="1000"/>
          </a:p>
          <a:p>
            <a:pPr indent="-292100" lvl="0" marL="457200" rtl="0" algn="l">
              <a:spcBef>
                <a:spcPts val="120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VSCode live Debugger</a:t>
            </a:r>
            <a:endParaRPr sz="1000"/>
          </a:p>
        </p:txBody>
      </p:sp>
      <p:pic>
        <p:nvPicPr>
          <p:cNvPr id="482" name="Google Shape;48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675" y="1250712"/>
            <a:ext cx="1737201" cy="173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3225" y="1996825"/>
            <a:ext cx="1248775" cy="9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525" y="3143838"/>
            <a:ext cx="1605750" cy="119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01350" y="3221175"/>
            <a:ext cx="1043450" cy="10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8300" y="1463500"/>
            <a:ext cx="1297226" cy="131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663" y="70775"/>
            <a:ext cx="626268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8"/>
          <p:cNvSpPr txBox="1"/>
          <p:nvPr/>
        </p:nvSpPr>
        <p:spPr>
          <a:xfrm>
            <a:off x="217725" y="789225"/>
            <a:ext cx="111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Camera Feedback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3" name="Google Shape;493;p58"/>
          <p:cNvSpPr txBox="1"/>
          <p:nvPr/>
        </p:nvSpPr>
        <p:spPr>
          <a:xfrm>
            <a:off x="217725" y="3410825"/>
            <a:ext cx="997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Sensor feedback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4" name="Google Shape;494;p58"/>
          <p:cNvSpPr txBox="1"/>
          <p:nvPr/>
        </p:nvSpPr>
        <p:spPr>
          <a:xfrm>
            <a:off x="7928500" y="3010625"/>
            <a:ext cx="111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Port input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5" name="Google Shape;495;p58"/>
          <p:cNvSpPr txBox="1"/>
          <p:nvPr/>
        </p:nvSpPr>
        <p:spPr>
          <a:xfrm>
            <a:off x="5796650" y="4308925"/>
            <a:ext cx="160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Mode selector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96" name="Google Shape;496;p58"/>
          <p:cNvCxnSpPr/>
          <p:nvPr/>
        </p:nvCxnSpPr>
        <p:spPr>
          <a:xfrm>
            <a:off x="680350" y="1404825"/>
            <a:ext cx="707700" cy="344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7" name="Google Shape;497;p58"/>
          <p:cNvCxnSpPr>
            <a:stCxn id="493" idx="0"/>
          </p:cNvCxnSpPr>
          <p:nvPr/>
        </p:nvCxnSpPr>
        <p:spPr>
          <a:xfrm>
            <a:off x="716625" y="3410825"/>
            <a:ext cx="635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8" name="Google Shape;498;p58"/>
          <p:cNvCxnSpPr>
            <a:stCxn id="495" idx="1"/>
          </p:cNvCxnSpPr>
          <p:nvPr/>
        </p:nvCxnSpPr>
        <p:spPr>
          <a:xfrm rot="10800000">
            <a:off x="5379350" y="4145725"/>
            <a:ext cx="417300" cy="363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9" name="Google Shape;499;p58"/>
          <p:cNvCxnSpPr/>
          <p:nvPr/>
        </p:nvCxnSpPr>
        <p:spPr>
          <a:xfrm flipH="1">
            <a:off x="7438550" y="3447150"/>
            <a:ext cx="798300" cy="308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413" y="701626"/>
            <a:ext cx="6657172" cy="421597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59"/>
          <p:cNvSpPr txBox="1"/>
          <p:nvPr/>
        </p:nvSpPr>
        <p:spPr>
          <a:xfrm>
            <a:off x="3601350" y="190500"/>
            <a:ext cx="1941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Debug Window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6" name="Google Shape;506;p59"/>
          <p:cNvSpPr txBox="1"/>
          <p:nvPr/>
        </p:nvSpPr>
        <p:spPr>
          <a:xfrm>
            <a:off x="4408700" y="3148150"/>
            <a:ext cx="243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Buttons for testing each valve/motor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07" name="Google Shape;507;p59"/>
          <p:cNvCxnSpPr/>
          <p:nvPr/>
        </p:nvCxnSpPr>
        <p:spPr>
          <a:xfrm rot="10800000">
            <a:off x="5107350" y="2440325"/>
            <a:ext cx="18000" cy="662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8" name="Google Shape;508;p59"/>
          <p:cNvCxnSpPr/>
          <p:nvPr/>
        </p:nvCxnSpPr>
        <p:spPr>
          <a:xfrm rot="10800000">
            <a:off x="3610475" y="2542013"/>
            <a:ext cx="662100" cy="535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9" name="Google Shape;509;p59"/>
          <p:cNvCxnSpPr/>
          <p:nvPr/>
        </p:nvCxnSpPr>
        <p:spPr>
          <a:xfrm rot="10800000">
            <a:off x="3610475" y="3447250"/>
            <a:ext cx="616800" cy="1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0"/>
          <p:cNvSpPr txBox="1"/>
          <p:nvPr>
            <p:ph type="title"/>
          </p:nvPr>
        </p:nvSpPr>
        <p:spPr>
          <a:xfrm>
            <a:off x="277875" y="5379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Setup</a:t>
            </a:r>
            <a:endParaRPr/>
          </a:p>
        </p:txBody>
      </p:sp>
      <p:pic>
        <p:nvPicPr>
          <p:cNvPr id="515" name="Google Shape;51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5600" y="711850"/>
            <a:ext cx="6324475" cy="43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60"/>
          <p:cNvSpPr/>
          <p:nvPr/>
        </p:nvSpPr>
        <p:spPr>
          <a:xfrm>
            <a:off x="3329475" y="3742850"/>
            <a:ext cx="1913400" cy="14772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60"/>
          <p:cNvSpPr/>
          <p:nvPr/>
        </p:nvSpPr>
        <p:spPr>
          <a:xfrm>
            <a:off x="2763100" y="1990050"/>
            <a:ext cx="1485000" cy="10026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60"/>
          <p:cNvSpPr/>
          <p:nvPr/>
        </p:nvSpPr>
        <p:spPr>
          <a:xfrm>
            <a:off x="4408725" y="2129113"/>
            <a:ext cx="1408500" cy="12078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60"/>
          <p:cNvSpPr txBox="1"/>
          <p:nvPr/>
        </p:nvSpPr>
        <p:spPr>
          <a:xfrm>
            <a:off x="2832000" y="1589850"/>
            <a:ext cx="120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Electronics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0" name="Google Shape;520;p60"/>
          <p:cNvSpPr txBox="1"/>
          <p:nvPr/>
        </p:nvSpPr>
        <p:spPr>
          <a:xfrm>
            <a:off x="4974025" y="3231575"/>
            <a:ext cx="120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Pneumatic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Harness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1" name="Google Shape;521;p60"/>
          <p:cNvSpPr txBox="1"/>
          <p:nvPr/>
        </p:nvSpPr>
        <p:spPr>
          <a:xfrm>
            <a:off x="5242863" y="4363675"/>
            <a:ext cx="120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Air Compressor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2" name="Google Shape;522;p60"/>
          <p:cNvSpPr txBox="1"/>
          <p:nvPr/>
        </p:nvSpPr>
        <p:spPr>
          <a:xfrm>
            <a:off x="6068525" y="2371650"/>
            <a:ext cx="120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Base/Body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3" name="Google Shape;523;p60"/>
          <p:cNvSpPr txBox="1"/>
          <p:nvPr/>
        </p:nvSpPr>
        <p:spPr>
          <a:xfrm>
            <a:off x="4545825" y="1152875"/>
            <a:ext cx="120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Battery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4" name="Google Shape;524;p60"/>
          <p:cNvSpPr txBox="1"/>
          <p:nvPr/>
        </p:nvSpPr>
        <p:spPr>
          <a:xfrm>
            <a:off x="2195350" y="3808150"/>
            <a:ext cx="120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PC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25" name="Google Shape;525;p60"/>
          <p:cNvCxnSpPr/>
          <p:nvPr/>
        </p:nvCxnSpPr>
        <p:spPr>
          <a:xfrm>
            <a:off x="4898575" y="1569075"/>
            <a:ext cx="244800" cy="29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1"/>
          <p:cNvSpPr txBox="1"/>
          <p:nvPr>
            <p:ph type="title"/>
          </p:nvPr>
        </p:nvSpPr>
        <p:spPr>
          <a:xfrm>
            <a:off x="179575" y="523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 Control Testing - Growth</a:t>
            </a:r>
            <a:endParaRPr/>
          </a:p>
        </p:txBody>
      </p:sp>
      <p:pic>
        <p:nvPicPr>
          <p:cNvPr id="531" name="Google Shape;53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5664" y="1033300"/>
            <a:ext cx="4644910" cy="19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227" y="3029125"/>
            <a:ext cx="4806099" cy="19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Constraints</a:t>
            </a:r>
            <a:endParaRPr/>
          </a:p>
        </p:txBody>
      </p:sp>
      <p:sp>
        <p:nvSpPr>
          <p:cNvPr id="128" name="Google Shape;128;p17"/>
          <p:cNvSpPr txBox="1"/>
          <p:nvPr>
            <p:ph idx="1" type="body"/>
          </p:nvPr>
        </p:nvSpPr>
        <p:spPr>
          <a:xfrm>
            <a:off x="729450" y="2078875"/>
            <a:ext cx="7688700" cy="25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675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31"/>
              <a:buChar char="●"/>
            </a:pPr>
            <a:r>
              <a:rPr lang="en" sz="1230"/>
              <a:t>Economic and Environmental</a:t>
            </a:r>
            <a:endParaRPr sz="1230"/>
          </a:p>
          <a:p>
            <a:pPr indent="-306752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31"/>
              <a:buChar char="○"/>
            </a:pPr>
            <a:r>
              <a:rPr lang="en" sz="1230"/>
              <a:t>Parts not available and budget is very high for </a:t>
            </a:r>
            <a:r>
              <a:rPr lang="en" sz="1230"/>
              <a:t>expensive</a:t>
            </a:r>
            <a:r>
              <a:rPr lang="en" sz="1230"/>
              <a:t> parts</a:t>
            </a:r>
            <a:endParaRPr sz="1230"/>
          </a:p>
          <a:p>
            <a:pPr indent="-306752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31"/>
              <a:buChar char="○"/>
            </a:pPr>
            <a:r>
              <a:rPr lang="en" sz="1230"/>
              <a:t>We are the sole </a:t>
            </a:r>
            <a:r>
              <a:rPr lang="en" sz="1230"/>
              <a:t>financiers</a:t>
            </a:r>
            <a:r>
              <a:rPr lang="en" sz="1230"/>
              <a:t> of this project</a:t>
            </a:r>
            <a:endParaRPr sz="1230"/>
          </a:p>
          <a:p>
            <a:pPr indent="-306752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31"/>
              <a:buChar char="○"/>
            </a:pPr>
            <a:r>
              <a:rPr lang="en" sz="1230"/>
              <a:t>Pandemic</a:t>
            </a:r>
            <a:endParaRPr sz="1230"/>
          </a:p>
          <a:p>
            <a:pPr indent="-30675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31"/>
              <a:buChar char="●"/>
            </a:pPr>
            <a:r>
              <a:rPr lang="en" sz="1230"/>
              <a:t>Time and Educational</a:t>
            </a:r>
            <a:endParaRPr sz="1230"/>
          </a:p>
          <a:p>
            <a:pPr indent="-306752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31"/>
              <a:buChar char="○"/>
            </a:pPr>
            <a:r>
              <a:rPr lang="en" sz="1230"/>
              <a:t>Other responsibilities(i.e other classes, internships and part-time jobs)</a:t>
            </a:r>
            <a:endParaRPr sz="1230"/>
          </a:p>
          <a:p>
            <a:pPr indent="-306752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31"/>
              <a:buChar char="○"/>
            </a:pPr>
            <a:r>
              <a:rPr lang="en" sz="1230"/>
              <a:t>Never done a project at this magnitude( Developing new and complex designs)</a:t>
            </a:r>
            <a:endParaRPr sz="1230"/>
          </a:p>
          <a:p>
            <a:pPr indent="-30675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31"/>
              <a:buChar char="●"/>
            </a:pPr>
            <a:r>
              <a:rPr lang="en" sz="1230"/>
              <a:t>Safety</a:t>
            </a:r>
            <a:endParaRPr sz="1230"/>
          </a:p>
          <a:p>
            <a:pPr indent="-306752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31"/>
              <a:buChar char="○"/>
            </a:pPr>
            <a:r>
              <a:rPr lang="en" sz="1230"/>
              <a:t>Soldering components on the PCB</a:t>
            </a:r>
            <a:endParaRPr sz="1230"/>
          </a:p>
          <a:p>
            <a:pPr indent="-306752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31"/>
              <a:buChar char="○"/>
            </a:pPr>
            <a:r>
              <a:rPr lang="en" sz="1230"/>
              <a:t>High </a:t>
            </a:r>
            <a:r>
              <a:rPr lang="en" sz="1230"/>
              <a:t>pneumatic</a:t>
            </a:r>
            <a:r>
              <a:rPr lang="en" sz="1230"/>
              <a:t> pressure can cause things to explode </a:t>
            </a:r>
            <a:endParaRPr sz="399"/>
          </a:p>
        </p:txBody>
      </p:sp>
      <p:pic>
        <p:nvPicPr>
          <p:cNvPr id="129" name="Google Shape;129;p17"/>
          <p:cNvPicPr preferRelativeResize="0"/>
          <p:nvPr/>
        </p:nvPicPr>
        <p:blipFill rotWithShape="1">
          <a:blip r:embed="rId3">
            <a:alphaModFix/>
          </a:blip>
          <a:srcRect b="0" l="19133" r="19126" t="10960"/>
          <a:stretch/>
        </p:blipFill>
        <p:spPr>
          <a:xfrm>
            <a:off x="83093" y="637475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2"/>
          <p:cNvSpPr txBox="1"/>
          <p:nvPr>
            <p:ph type="title"/>
          </p:nvPr>
        </p:nvSpPr>
        <p:spPr>
          <a:xfrm>
            <a:off x="152400" y="484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 Control Testing - Steering</a:t>
            </a:r>
            <a:endParaRPr/>
          </a:p>
        </p:txBody>
      </p:sp>
      <p:pic>
        <p:nvPicPr>
          <p:cNvPr id="538" name="Google Shape;538;p62"/>
          <p:cNvPicPr preferRelativeResize="0"/>
          <p:nvPr/>
        </p:nvPicPr>
        <p:blipFill rotWithShape="1">
          <a:blip r:embed="rId3">
            <a:alphaModFix/>
          </a:blip>
          <a:srcRect b="0" l="0" r="26068" t="0"/>
          <a:stretch/>
        </p:blipFill>
        <p:spPr>
          <a:xfrm>
            <a:off x="60300" y="1577568"/>
            <a:ext cx="4463223" cy="240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7952" y="1492525"/>
            <a:ext cx="4463225" cy="25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3"/>
          <p:cNvSpPr txBox="1"/>
          <p:nvPr>
            <p:ph type="title"/>
          </p:nvPr>
        </p:nvSpPr>
        <p:spPr>
          <a:xfrm>
            <a:off x="152400" y="484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 Control Testing - Cap</a:t>
            </a:r>
            <a:endParaRPr/>
          </a:p>
        </p:txBody>
      </p:sp>
      <p:pic>
        <p:nvPicPr>
          <p:cNvPr id="545" name="Google Shape;54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525" y="1277425"/>
            <a:ext cx="3720300" cy="356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3850" y="1738750"/>
            <a:ext cx="3932374" cy="209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pic>
        <p:nvPicPr>
          <p:cNvPr id="552" name="Google Shape;55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550" y="2071075"/>
            <a:ext cx="3617175" cy="205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5"/>
          <p:cNvSpPr txBox="1"/>
          <p:nvPr>
            <p:ph type="title"/>
          </p:nvPr>
        </p:nvSpPr>
        <p:spPr>
          <a:xfrm>
            <a:off x="884675" y="13083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Successes</a:t>
            </a:r>
            <a:r>
              <a:rPr lang="en"/>
              <a:t> 						Difficulties</a:t>
            </a:r>
            <a:endParaRPr/>
          </a:p>
        </p:txBody>
      </p:sp>
      <p:sp>
        <p:nvSpPr>
          <p:cNvPr id="558" name="Google Shape;558;p65"/>
          <p:cNvSpPr txBox="1"/>
          <p:nvPr>
            <p:ph idx="1" type="body"/>
          </p:nvPr>
        </p:nvSpPr>
        <p:spPr>
          <a:xfrm>
            <a:off x="589900" y="2078875"/>
            <a:ext cx="4067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308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3"/>
              <a:buChar char="●"/>
            </a:pPr>
            <a:r>
              <a:rPr lang="en" sz="1302"/>
              <a:t>Base and body were airtight </a:t>
            </a:r>
            <a:endParaRPr sz="1302"/>
          </a:p>
          <a:p>
            <a:pPr indent="-311308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3"/>
              <a:buChar char="●"/>
            </a:pPr>
            <a:r>
              <a:rPr lang="en" sz="1302"/>
              <a:t>Succeeded in manually controlling all robot movements</a:t>
            </a:r>
            <a:endParaRPr sz="1302"/>
          </a:p>
          <a:p>
            <a:pPr indent="-311308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3"/>
              <a:buChar char="●"/>
            </a:pPr>
            <a:r>
              <a:rPr lang="en" sz="1302"/>
              <a:t>PCB can properly control all digital/analog signals and control the motor </a:t>
            </a:r>
            <a:endParaRPr sz="1302"/>
          </a:p>
          <a:p>
            <a:pPr indent="-311308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3"/>
              <a:buChar char="●"/>
            </a:pPr>
            <a:r>
              <a:rPr lang="en" sz="1302"/>
              <a:t>Python software can interface with PCB and read/write data to control robot</a:t>
            </a:r>
            <a:endParaRPr sz="1302"/>
          </a:p>
          <a:p>
            <a:pPr indent="-311308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3"/>
              <a:buChar char="●"/>
            </a:pPr>
            <a:r>
              <a:rPr lang="en" sz="1302"/>
              <a:t>Pneumatic harness works as expected </a:t>
            </a:r>
            <a:endParaRPr sz="1302"/>
          </a:p>
        </p:txBody>
      </p:sp>
      <p:sp>
        <p:nvSpPr>
          <p:cNvPr id="559" name="Google Shape;559;p65"/>
          <p:cNvSpPr txBox="1"/>
          <p:nvPr/>
        </p:nvSpPr>
        <p:spPr>
          <a:xfrm>
            <a:off x="4822675" y="2078875"/>
            <a:ext cx="3915900" cy="16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308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3"/>
              <a:buFont typeface="Lato"/>
              <a:buChar char="●"/>
            </a:pPr>
            <a:r>
              <a:rPr lang="en" sz="1302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Unable to integrate roller motors due to time constraint</a:t>
            </a:r>
            <a:endParaRPr sz="1302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308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3"/>
              <a:buFont typeface="Lato"/>
              <a:buChar char="●"/>
            </a:pPr>
            <a:r>
              <a:rPr lang="en" sz="1302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Unable to make robot autonomous due to time constraint</a:t>
            </a:r>
            <a:endParaRPr sz="1302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2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Goals and Objectives</a:t>
            </a:r>
            <a:endParaRPr/>
          </a:p>
        </p:txBody>
      </p:sp>
      <p:sp>
        <p:nvSpPr>
          <p:cNvPr id="135" name="Google Shape;135;p18"/>
          <p:cNvSpPr txBox="1"/>
          <p:nvPr>
            <p:ph idx="1" type="body"/>
          </p:nvPr>
        </p:nvSpPr>
        <p:spPr>
          <a:xfrm>
            <a:off x="318600" y="2078875"/>
            <a:ext cx="4358700" cy="25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0495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Goals</a:t>
            </a:r>
            <a:endParaRPr/>
          </a:p>
          <a:p>
            <a:pPr indent="-293211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Design a soft robot using flexible material such</a:t>
            </a:r>
            <a:r>
              <a:rPr lang="en"/>
              <a:t> as  LDPE poly tubing</a:t>
            </a:r>
            <a:endParaRPr/>
          </a:p>
          <a:p>
            <a:pPr indent="-293211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Programmed to navigate through an environment</a:t>
            </a:r>
            <a:endParaRPr/>
          </a:p>
          <a:p>
            <a:pPr indent="-293211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Pneumatically controlled tubing will be used to make turns through the course</a:t>
            </a:r>
            <a:endParaRPr/>
          </a:p>
          <a:p>
            <a:pPr indent="-293211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Manual user interface (computer keyboard)</a:t>
            </a:r>
            <a:endParaRPr/>
          </a:p>
          <a:p>
            <a:pPr indent="-293211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Interact with an object at the end of the obstacle course</a:t>
            </a:r>
            <a:endParaRPr/>
          </a:p>
        </p:txBody>
      </p:sp>
      <p:sp>
        <p:nvSpPr>
          <p:cNvPr id="136" name="Google Shape;136;p18"/>
          <p:cNvSpPr txBox="1"/>
          <p:nvPr>
            <p:ph idx="1" type="body"/>
          </p:nvPr>
        </p:nvSpPr>
        <p:spPr>
          <a:xfrm>
            <a:off x="4429375" y="2078875"/>
            <a:ext cx="4546200" cy="25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29876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Stretch Goals</a:t>
            </a:r>
            <a:endParaRPr/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300"/>
              <a:t>Gripper system </a:t>
            </a:r>
            <a:endParaRPr sz="1300"/>
          </a:p>
          <a:p>
            <a:pPr indent="-298767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300"/>
              <a:t>allows the worm robot to pick up objects.</a:t>
            </a:r>
            <a:endParaRPr sz="1300"/>
          </a:p>
          <a:p>
            <a:pPr indent="-298767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300"/>
              <a:t>requires a cap that allows for switching between the mounted camera and the grippers.</a:t>
            </a:r>
            <a:endParaRPr sz="1300"/>
          </a:p>
          <a:p>
            <a:pPr indent="-298767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300"/>
              <a:t>Autonomous Mode</a:t>
            </a:r>
            <a:endParaRPr sz="1300"/>
          </a:p>
          <a:p>
            <a:pPr indent="-298767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300"/>
              <a:t>use Computer Vision to allow the robot to make steering decisions.</a:t>
            </a:r>
            <a:endParaRPr sz="1300"/>
          </a:p>
          <a:p>
            <a:pPr indent="-298767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300"/>
              <a:t>Allows the robot to track an object or light bulb.</a:t>
            </a:r>
            <a:endParaRPr sz="1300"/>
          </a:p>
        </p:txBody>
      </p:sp>
      <p:pic>
        <p:nvPicPr>
          <p:cNvPr id="137" name="Google Shape;137;p18"/>
          <p:cNvPicPr preferRelativeResize="0"/>
          <p:nvPr/>
        </p:nvPicPr>
        <p:blipFill rotWithShape="1">
          <a:blip r:embed="rId3">
            <a:alphaModFix/>
          </a:blip>
          <a:srcRect b="0" l="19133" r="19126" t="10960"/>
          <a:stretch/>
        </p:blipFill>
        <p:spPr>
          <a:xfrm>
            <a:off x="83093" y="637475"/>
            <a:ext cx="483900" cy="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type="title"/>
          </p:nvPr>
        </p:nvSpPr>
        <p:spPr>
          <a:xfrm>
            <a:off x="727650" y="13623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Specifications</a:t>
            </a:r>
            <a:endParaRPr/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3">
            <a:alphaModFix/>
          </a:blip>
          <a:srcRect b="0" l="19133" r="19126" t="10960"/>
          <a:stretch/>
        </p:blipFill>
        <p:spPr>
          <a:xfrm>
            <a:off x="83093" y="637475"/>
            <a:ext cx="483900" cy="55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49975"/>
            <a:ext cx="8839201" cy="2584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Division of </a:t>
            </a:r>
            <a:r>
              <a:rPr lang="en"/>
              <a:t>labor</a:t>
            </a:r>
            <a:endParaRPr/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3">
            <a:alphaModFix/>
          </a:blip>
          <a:srcRect b="0" l="19133" r="19126" t="10960"/>
          <a:stretch/>
        </p:blipFill>
        <p:spPr>
          <a:xfrm>
            <a:off x="83093" y="637475"/>
            <a:ext cx="483900" cy="55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325" y="2100250"/>
            <a:ext cx="8407376" cy="18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>
            <p:ph type="title"/>
          </p:nvPr>
        </p:nvSpPr>
        <p:spPr>
          <a:xfrm>
            <a:off x="567000" y="6457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Overview</a:t>
            </a:r>
            <a:endParaRPr/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850" y="1457625"/>
            <a:ext cx="6534150" cy="2838450"/>
          </a:xfrm>
          <a:prstGeom prst="rect">
            <a:avLst/>
          </a:prstGeom>
          <a:noFill/>
          <a:ln cap="flat" cmpd="sng" w="9525">
            <a:solidFill>
              <a:srgbClr val="5E696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" name="Google Shape;158;p21"/>
          <p:cNvSpPr txBox="1"/>
          <p:nvPr/>
        </p:nvSpPr>
        <p:spPr>
          <a:xfrm>
            <a:off x="3393325" y="4413875"/>
            <a:ext cx="42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High Level Design Overview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